
<file path=[Content_Types].xml><?xml version="1.0" encoding="utf-8"?>
<Types xmlns="http://schemas.openxmlformats.org/package/2006/content-types">
  <Default Extension="jpeg" ContentType="image/jpeg"/>
  <Default Extension="jpg" ContentType="image/jpeg"/>
  <Default Extension="png" ContentType="image/png"/>
  <Default Extension="ppm" ContentType="image/png"/>
  <Default Extension="rels" ContentType="application/vnd.openxmlformats-package.relationships+xml"/>
  <Default Extension="svg" ContentType="image/svg+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63" r:id="rId3"/>
    <p:sldId id="284" r:id="rId4"/>
    <p:sldId id="337" r:id="rId5"/>
    <p:sldId id="338" r:id="rId6"/>
    <p:sldId id="286" r:id="rId7"/>
    <p:sldId id="339" r:id="rId8"/>
    <p:sldId id="295" r:id="rId9"/>
    <p:sldId id="344" r:id="rId10"/>
    <p:sldId id="297" r:id="rId11"/>
    <p:sldId id="340" r:id="rId12"/>
    <p:sldId id="342" r:id="rId13"/>
    <p:sldId id="308" r:id="rId14"/>
    <p:sldId id="343" r:id="rId15"/>
    <p:sldId id="331" r:id="rId16"/>
    <p:sldId id="300" r:id="rId17"/>
    <p:sldId id="332" r:id="rId18"/>
    <p:sldId id="333" r:id="rId19"/>
    <p:sldId id="299" r:id="rId20"/>
    <p:sldId id="306" r:id="rId21"/>
    <p:sldId id="334" r:id="rId22"/>
    <p:sldId id="335" r:id="rId23"/>
    <p:sldId id="347" r:id="rId24"/>
    <p:sldId id="336" r:id="rId25"/>
    <p:sldId id="346" r:id="rId26"/>
    <p:sldId id="345" r:id="rId27"/>
    <p:sldId id="341" r:id="rId28"/>
    <p:sldId id="322" r:id="rId29"/>
    <p:sldId id="324" r:id="rId30"/>
    <p:sldId id="326" r:id="rId31"/>
    <p:sldId id="327" r:id="rId32"/>
    <p:sldId id="329" r:id="rId33"/>
    <p:sldId id="328" r:id="rId34"/>
    <p:sldId id="32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703D4C-8E3A-4003-B5F9-F437F8D7F2B2}" v="440" dt="2024-06-22T10:26:17.7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81" autoAdjust="0"/>
    <p:restoredTop sz="71097" autoAdjust="0"/>
  </p:normalViewPr>
  <p:slideViewPr>
    <p:cSldViewPr snapToGrid="0">
      <p:cViewPr varScale="1">
        <p:scale>
          <a:sx n="59" d="100"/>
          <a:sy n="59" d="100"/>
        </p:scale>
        <p:origin x="100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540DBC-9364-4E9C-BCF1-264DA6A2D2FE}" type="datetimeFigureOut">
              <a:rPr lang="en-US" smtClean="0"/>
              <a:t>6/24/2024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93DFAE-C95D-403D-9F75-93082C54FFA7}" type="slidenum">
              <a:rPr lang="en-US" smtClean="0"/>
              <a:t>‹#›</a:t>
            </a:fld>
            <a:endParaRPr lang="en-US"/>
          </a:p>
        </p:txBody>
      </p:sp>
    </p:spTree>
    <p:extLst>
      <p:ext uri="{BB962C8B-B14F-4D97-AF65-F5344CB8AC3E}">
        <p14:creationId xmlns:p14="http://schemas.microsoft.com/office/powerpoint/2010/main" val="6885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93DFAE-C95D-403D-9F75-93082C54FFA7}" type="slidenum">
              <a:rPr lang="en-US" smtClean="0"/>
              <a:t>2</a:t>
            </a:fld>
            <a:endParaRPr lang="en-US"/>
          </a:p>
        </p:txBody>
      </p:sp>
    </p:spTree>
    <p:extLst>
      <p:ext uri="{BB962C8B-B14F-4D97-AF65-F5344CB8AC3E}">
        <p14:creationId xmlns:p14="http://schemas.microsoft.com/office/powerpoint/2010/main" val="8214858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normalization is done, the inputs are standardized or normalized. </a:t>
            </a:r>
          </a:p>
          <a:p>
            <a:endParaRPr lang="en-US" dirty="0"/>
          </a:p>
          <a:p>
            <a:r>
              <a:rPr lang="en-US" dirty="0"/>
              <a:t>When we apply batch normalization, to a layer, it normalizes the output of the activation layer. So we are normalizing the scales of the weights. </a:t>
            </a:r>
          </a:p>
          <a:p>
            <a:r>
              <a:rPr lang="en-US" dirty="0"/>
              <a:t>This technique also makes the training process faster.</a:t>
            </a:r>
            <a:br>
              <a:rPr lang="en-US" dirty="0"/>
            </a:br>
            <a:endParaRPr lang="en-US" dirty="0"/>
          </a:p>
          <a:p>
            <a:endParaRPr lang="en-US" dirty="0"/>
          </a:p>
          <a:p>
            <a:endParaRPr lang="en-US" dirty="0"/>
          </a:p>
          <a:p>
            <a:r>
              <a:rPr lang="en-US" dirty="0"/>
              <a:t>When training a neural network we normalize or standardize data (we scale data) as a preprocessing step (preparing data for training), the purpose of normalization is to not have very high values data together with very low values like 10 and 10000, instead it’s for scaling it to 0 and 1, the large values can cause instabilities in our network leading to exploding gradient, </a:t>
            </a:r>
          </a:p>
        </p:txBody>
      </p:sp>
      <p:sp>
        <p:nvSpPr>
          <p:cNvPr id="4" name="Slide Number Placeholder 3"/>
          <p:cNvSpPr>
            <a:spLocks noGrp="1"/>
          </p:cNvSpPr>
          <p:nvPr>
            <p:ph type="sldNum" sz="quarter" idx="5"/>
          </p:nvPr>
        </p:nvSpPr>
        <p:spPr/>
        <p:txBody>
          <a:bodyPr/>
          <a:lstStyle/>
          <a:p>
            <a:fld id="{E493DFAE-C95D-403D-9F75-93082C54FFA7}" type="slidenum">
              <a:rPr lang="en-US" smtClean="0"/>
              <a:t>16</a:t>
            </a:fld>
            <a:endParaRPr lang="en-US"/>
          </a:p>
        </p:txBody>
      </p:sp>
    </p:spTree>
    <p:extLst>
      <p:ext uri="{BB962C8B-B14F-4D97-AF65-F5344CB8AC3E}">
        <p14:creationId xmlns:p14="http://schemas.microsoft.com/office/powerpoint/2010/main" val="1813246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93DFAE-C95D-403D-9F75-93082C54FFA7}" type="slidenum">
              <a:rPr lang="en-US" smtClean="0"/>
              <a:t>17</a:t>
            </a:fld>
            <a:endParaRPr lang="en-US"/>
          </a:p>
        </p:txBody>
      </p:sp>
    </p:spTree>
    <p:extLst>
      <p:ext uri="{BB962C8B-B14F-4D97-AF65-F5344CB8AC3E}">
        <p14:creationId xmlns:p14="http://schemas.microsoft.com/office/powerpoint/2010/main" val="2846674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93DFAE-C95D-403D-9F75-93082C54FFA7}" type="slidenum">
              <a:rPr lang="en-US" smtClean="0"/>
              <a:t>18</a:t>
            </a:fld>
            <a:endParaRPr lang="en-US"/>
          </a:p>
        </p:txBody>
      </p:sp>
    </p:spTree>
    <p:extLst>
      <p:ext uri="{BB962C8B-B14F-4D97-AF65-F5344CB8AC3E}">
        <p14:creationId xmlns:p14="http://schemas.microsoft.com/office/powerpoint/2010/main" val="2796561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Dropout layer is an effective tool we use in our model to prevent overfitting, which happens when a model learns the features of the training data too well but it is not able to perform well on new data.</a:t>
            </a:r>
            <a:br>
              <a:rPr lang="en-US" dirty="0"/>
            </a:br>
            <a:br>
              <a:rPr lang="en-US" dirty="0"/>
            </a:br>
            <a:r>
              <a:rPr lang="en-US" dirty="0"/>
              <a:t>So actually, the dropout is a method for making the model more robust for unseen data.</a:t>
            </a:r>
            <a:br>
              <a:rPr lang="en-US" dirty="0"/>
            </a:br>
            <a:r>
              <a:rPr lang="en-US" dirty="0"/>
              <a:t>The way it woks, is that during training, it randomly 'drops' or ignores a percentage of neurons. </a:t>
            </a:r>
            <a:br>
              <a:rPr lang="en-US" dirty="0"/>
            </a:br>
            <a:r>
              <a:rPr lang="en-US" dirty="0"/>
              <a:t>This helps the model to learn more general features. The result is a model that is less likely to rely on quirks in the training data and better at predicting new, unseen data</a:t>
            </a:r>
          </a:p>
        </p:txBody>
      </p:sp>
      <p:sp>
        <p:nvSpPr>
          <p:cNvPr id="4" name="Slide Number Placeholder 3"/>
          <p:cNvSpPr>
            <a:spLocks noGrp="1"/>
          </p:cNvSpPr>
          <p:nvPr>
            <p:ph type="sldNum" sz="quarter" idx="5"/>
          </p:nvPr>
        </p:nvSpPr>
        <p:spPr/>
        <p:txBody>
          <a:bodyPr/>
          <a:lstStyle/>
          <a:p>
            <a:fld id="{E493DFAE-C95D-403D-9F75-93082C54FFA7}" type="slidenum">
              <a:rPr lang="en-US" smtClean="0"/>
              <a:t>19</a:t>
            </a:fld>
            <a:endParaRPr lang="en-US"/>
          </a:p>
        </p:txBody>
      </p:sp>
    </p:spTree>
    <p:extLst>
      <p:ext uri="{BB962C8B-B14F-4D97-AF65-F5344CB8AC3E}">
        <p14:creationId xmlns:p14="http://schemas.microsoft.com/office/powerpoint/2010/main" val="2887236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93DFAE-C95D-403D-9F75-93082C54FFA7}" type="slidenum">
              <a:rPr lang="en-US" smtClean="0"/>
              <a:t>20</a:t>
            </a:fld>
            <a:endParaRPr lang="en-US"/>
          </a:p>
        </p:txBody>
      </p:sp>
    </p:spTree>
    <p:extLst>
      <p:ext uri="{BB962C8B-B14F-4D97-AF65-F5344CB8AC3E}">
        <p14:creationId xmlns:p14="http://schemas.microsoft.com/office/powerpoint/2010/main" val="883151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93DFAE-C95D-403D-9F75-93082C54FFA7}" type="slidenum">
              <a:rPr lang="en-US" smtClean="0"/>
              <a:t>21</a:t>
            </a:fld>
            <a:endParaRPr lang="en-US"/>
          </a:p>
        </p:txBody>
      </p:sp>
    </p:spTree>
    <p:extLst>
      <p:ext uri="{BB962C8B-B14F-4D97-AF65-F5344CB8AC3E}">
        <p14:creationId xmlns:p14="http://schemas.microsoft.com/office/powerpoint/2010/main" val="19741390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93DFAE-C95D-403D-9F75-93082C54FFA7}" type="slidenum">
              <a:rPr lang="en-US" smtClean="0"/>
              <a:t>22</a:t>
            </a:fld>
            <a:endParaRPr lang="en-US"/>
          </a:p>
        </p:txBody>
      </p:sp>
    </p:spTree>
    <p:extLst>
      <p:ext uri="{BB962C8B-B14F-4D97-AF65-F5344CB8AC3E}">
        <p14:creationId xmlns:p14="http://schemas.microsoft.com/office/powerpoint/2010/main" val="1848726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93DFAE-C95D-403D-9F75-93082C54FFA7}" type="slidenum">
              <a:rPr lang="en-US" smtClean="0"/>
              <a:t>6</a:t>
            </a:fld>
            <a:endParaRPr lang="en-US"/>
          </a:p>
        </p:txBody>
      </p:sp>
    </p:spTree>
    <p:extLst>
      <p:ext uri="{BB962C8B-B14F-4D97-AF65-F5344CB8AC3E}">
        <p14:creationId xmlns:p14="http://schemas.microsoft.com/office/powerpoint/2010/main" val="3486264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90000"/>
              </a:lnSpc>
              <a:spcBef>
                <a:spcPts val="1000"/>
              </a:spcBef>
            </a:pPr>
            <a:r>
              <a:rPr lang="en-US" dirty="0"/>
              <a:t>max pooling focuses on capturing strong, distinctive features, while average pooling captures overall trends, with the choice depending on the neural network's specific requirements and tasks.</a:t>
            </a: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93DFAE-C95D-403D-9F75-93082C54FFA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95851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93DFAE-C95D-403D-9F75-93082C54FFA7}" type="slidenum">
              <a:rPr lang="en-US" smtClean="0"/>
              <a:t>10</a:t>
            </a:fld>
            <a:endParaRPr lang="en-US"/>
          </a:p>
        </p:txBody>
      </p:sp>
    </p:spTree>
    <p:extLst>
      <p:ext uri="{BB962C8B-B14F-4D97-AF65-F5344CB8AC3E}">
        <p14:creationId xmlns:p14="http://schemas.microsoft.com/office/powerpoint/2010/main" val="3403638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93DFAE-C95D-403D-9F75-93082C54FFA7}" type="slidenum">
              <a:rPr lang="en-US" smtClean="0"/>
              <a:t>11</a:t>
            </a:fld>
            <a:endParaRPr lang="en-US"/>
          </a:p>
        </p:txBody>
      </p:sp>
    </p:spTree>
    <p:extLst>
      <p:ext uri="{BB962C8B-B14F-4D97-AF65-F5344CB8AC3E}">
        <p14:creationId xmlns:p14="http://schemas.microsoft.com/office/powerpoint/2010/main" val="1899607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r>
              <a:rPr lang="en-US" dirty="0"/>
              <a:t> So if choosing the Learning Rate too High (e.g., close to 0.01): Faster but risk of overshooting.</a:t>
            </a:r>
          </a:p>
          <a:p>
            <a:pPr marL="285750" indent="-285750">
              <a:lnSpc>
                <a:spcPct val="90000"/>
              </a:lnSpc>
              <a:spcBef>
                <a:spcPts val="1000"/>
              </a:spcBef>
              <a:buFont typeface="Arial"/>
              <a:buChar char="•"/>
            </a:pPr>
            <a:r>
              <a:rPr lang="en-US" dirty="0"/>
              <a:t>too Low (e.g., close to 0.0001): Slower but more stable convergence., resulting in longer training times.</a:t>
            </a:r>
          </a:p>
        </p:txBody>
      </p:sp>
      <p:sp>
        <p:nvSpPr>
          <p:cNvPr id="4" name="Slide Number Placeholder 3"/>
          <p:cNvSpPr>
            <a:spLocks noGrp="1"/>
          </p:cNvSpPr>
          <p:nvPr>
            <p:ph type="sldNum" sz="quarter" idx="5"/>
          </p:nvPr>
        </p:nvSpPr>
        <p:spPr/>
        <p:txBody>
          <a:bodyPr/>
          <a:lstStyle/>
          <a:p>
            <a:fld id="{E493DFAE-C95D-403D-9F75-93082C54FFA7}" type="slidenum">
              <a:rPr lang="en-US" smtClean="0"/>
              <a:t>12</a:t>
            </a:fld>
            <a:endParaRPr lang="en-US"/>
          </a:p>
        </p:txBody>
      </p:sp>
    </p:spTree>
    <p:extLst>
      <p:ext uri="{BB962C8B-B14F-4D97-AF65-F5344CB8AC3E}">
        <p14:creationId xmlns:p14="http://schemas.microsoft.com/office/powerpoint/2010/main" val="3250557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building our model and defining all the hyperparameters, we need to start training the model. </a:t>
            </a:r>
            <a:br>
              <a:rPr lang="en-US" dirty="0"/>
            </a:br>
            <a:br>
              <a:rPr lang="en-US" dirty="0"/>
            </a:br>
            <a:r>
              <a:rPr lang="en-US" dirty="0"/>
              <a:t>To do that, we use model fit which is a function that helps us to run the model, by easily defining the number of epochs and the batch size, and also it provides the callbacks during the training.</a:t>
            </a:r>
            <a:br>
              <a:rPr lang="en-US" dirty="0"/>
            </a:br>
            <a:br>
              <a:rPr lang="en-US" dirty="0"/>
            </a:br>
            <a:r>
              <a:rPr lang="en-US" dirty="0"/>
              <a:t>Here, we have two important terms.</a:t>
            </a:r>
            <a:br>
              <a:rPr lang="en-US" dirty="0"/>
            </a:br>
            <a:r>
              <a:rPr lang="en-US" dirty="0"/>
              <a:t>The first on is Epochs. During the one epoch, the model sees and pass all the data.</a:t>
            </a:r>
            <a:br>
              <a:rPr lang="en-US" dirty="0"/>
            </a:br>
            <a:r>
              <a:rPr lang="en-US" dirty="0"/>
              <a:t>The number of the epochs should be optimized because if there are too many epochs, the model works well on training data, but not on unseen new data.</a:t>
            </a:r>
            <a:br>
              <a:rPr lang="en-US" dirty="0"/>
            </a:br>
            <a:br>
              <a:rPr lang="en-US" dirty="0"/>
            </a:br>
            <a:r>
              <a:rPr lang="en-US" dirty="0"/>
              <a:t>Each epochs includes multiple iterations.</a:t>
            </a:r>
            <a:br>
              <a:rPr lang="en-US" dirty="0"/>
            </a:br>
            <a:br>
              <a:rPr lang="en-US" dirty="0"/>
            </a:br>
            <a:r>
              <a:rPr lang="en-US" dirty="0"/>
              <a:t>The second important term is Iterations. As my teammate said, we have divided our data to many batches of data.</a:t>
            </a:r>
            <a:br>
              <a:rPr lang="en-US" dirty="0"/>
            </a:br>
            <a:r>
              <a:rPr lang="en-US" dirty="0"/>
              <a:t>During each iteration, the model sees one batch of data.</a:t>
            </a:r>
            <a:br>
              <a:rPr lang="en-US" dirty="0"/>
            </a:br>
            <a:r>
              <a:rPr lang="en-US" dirty="0"/>
              <a:t>In each iteration, the waits will be updated.</a:t>
            </a:r>
            <a:br>
              <a:rPr lang="en-US" dirty="0"/>
            </a:br>
            <a:endParaRPr lang="en-US" dirty="0"/>
          </a:p>
          <a:p>
            <a:r>
              <a:rPr lang="en-US" dirty="0"/>
              <a:t>The number of </a:t>
            </a:r>
            <a:r>
              <a:rPr lang="en-US" dirty="0" err="1"/>
              <a:t>itrations</a:t>
            </a:r>
            <a:r>
              <a:rPr lang="en-US" dirty="0"/>
              <a:t>, depends on the batch size.</a:t>
            </a:r>
          </a:p>
          <a:p>
            <a:r>
              <a:rPr lang="en-US" dirty="0"/>
              <a:t>We divide the whole number of images, by batch size to obtain the number of iteration.</a:t>
            </a:r>
          </a:p>
          <a:p>
            <a:endParaRPr lang="en-US" dirty="0"/>
          </a:p>
          <a:p>
            <a:endParaRPr lang="en-US" dirty="0"/>
          </a:p>
          <a:p>
            <a:br>
              <a:rPr lang="en-US" dirty="0"/>
            </a:br>
            <a:br>
              <a:rPr lang="en-US" dirty="0"/>
            </a:br>
            <a:br>
              <a:rPr lang="en-US" dirty="0"/>
            </a:br>
            <a:endParaRPr lang="en-US" dirty="0"/>
          </a:p>
          <a:p>
            <a:endParaRPr lang="en-US" dirty="0"/>
          </a:p>
          <a:p>
            <a:endParaRPr lang="en-US" dirty="0"/>
          </a:p>
          <a:p>
            <a:r>
              <a:rPr lang="en-US" dirty="0"/>
              <a:t>An epoch in machine learning represents a single, complete pass through the entire training dataset. </a:t>
            </a:r>
          </a:p>
          <a:p>
            <a:r>
              <a:rPr lang="en-US" dirty="0"/>
              <a:t>Essentially, during one epoch, the model sees every example in the dataset once. This allows the model to learn from the data, adjusting its internal parameters (like weights) to improve. Training a model usually involves multiple epochs to ensure the model learns effectively from all the data. However, running too many epochs can cause the model to focus too much on the training data and perform poorly on new, unseen data. Therefore, finding the right number of epochs is crucial for building a well-generalized model."</a:t>
            </a:r>
          </a:p>
        </p:txBody>
      </p:sp>
      <p:sp>
        <p:nvSpPr>
          <p:cNvPr id="4" name="Slide Number Placeholder 3"/>
          <p:cNvSpPr>
            <a:spLocks noGrp="1"/>
          </p:cNvSpPr>
          <p:nvPr>
            <p:ph type="sldNum" sz="quarter" idx="5"/>
          </p:nvPr>
        </p:nvSpPr>
        <p:spPr/>
        <p:txBody>
          <a:bodyPr/>
          <a:lstStyle/>
          <a:p>
            <a:fld id="{E493DFAE-C95D-403D-9F75-93082C54FFA7}" type="slidenum">
              <a:rPr lang="en-US" smtClean="0"/>
              <a:t>13</a:t>
            </a:fld>
            <a:endParaRPr lang="en-US"/>
          </a:p>
        </p:txBody>
      </p:sp>
    </p:spTree>
    <p:extLst>
      <p:ext uri="{BB962C8B-B14F-4D97-AF65-F5344CB8AC3E}">
        <p14:creationId xmlns:p14="http://schemas.microsoft.com/office/powerpoint/2010/main" val="3197416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a:t>
            </a:r>
            <a:r>
              <a:rPr lang="en-US" dirty="0" err="1"/>
              <a:t>dustiong</a:t>
            </a:r>
            <a:r>
              <a:rPr lang="en-US" dirty="0"/>
              <a:t> the training process, we have also terms of accuracy and loss.</a:t>
            </a:r>
            <a:br>
              <a:rPr lang="en-US" dirty="0"/>
            </a:br>
            <a:endParaRPr lang="en-US" dirty="0"/>
          </a:p>
          <a:p>
            <a:r>
              <a:rPr lang="en-US" dirty="0"/>
              <a:t>Accuracy calculates the percentage of correct </a:t>
            </a:r>
            <a:r>
              <a:rPr lang="en-US" dirty="0" err="1"/>
              <a:t>predictons</a:t>
            </a:r>
            <a:r>
              <a:rPr lang="en-US" dirty="0"/>
              <a:t>. It is calculated by dividing the number of correct predications by the total number of predictions.</a:t>
            </a:r>
            <a:br>
              <a:rPr lang="en-US" dirty="0"/>
            </a:br>
            <a:r>
              <a:rPr lang="en-US" dirty="0"/>
              <a:t>This parameter is used to evaluate the model performance.</a:t>
            </a:r>
          </a:p>
          <a:p>
            <a:r>
              <a:rPr lang="en-US" dirty="0"/>
              <a:t>Our aim is to reach the highest actuary possible, without facing overfitting</a:t>
            </a:r>
          </a:p>
          <a:p>
            <a:endParaRPr lang="en-US" dirty="0"/>
          </a:p>
          <a:p>
            <a:r>
              <a:rPr lang="en-US" dirty="0"/>
              <a:t>Then we have loss or cost function. That it calculate the error between the predicted </a:t>
            </a:r>
            <a:r>
              <a:rPr lang="en-US" dirty="0" err="1"/>
              <a:t>lable</a:t>
            </a:r>
            <a:r>
              <a:rPr lang="en-US" dirty="0"/>
              <a:t> and the true label. </a:t>
            </a:r>
          </a:p>
          <a:p>
            <a:r>
              <a:rPr lang="en-US" dirty="0"/>
              <a:t>the loss should be minimized by adjusting the weights</a:t>
            </a:r>
          </a:p>
          <a:p>
            <a:br>
              <a:rPr lang="en-US" dirty="0"/>
            </a:br>
            <a:endParaRPr lang="en-US" dirty="0"/>
          </a:p>
        </p:txBody>
      </p:sp>
      <p:sp>
        <p:nvSpPr>
          <p:cNvPr id="4" name="Slide Number Placeholder 3"/>
          <p:cNvSpPr>
            <a:spLocks noGrp="1"/>
          </p:cNvSpPr>
          <p:nvPr>
            <p:ph type="sldNum" sz="quarter" idx="5"/>
          </p:nvPr>
        </p:nvSpPr>
        <p:spPr/>
        <p:txBody>
          <a:bodyPr/>
          <a:lstStyle/>
          <a:p>
            <a:fld id="{E493DFAE-C95D-403D-9F75-93082C54FFA7}" type="slidenum">
              <a:rPr lang="en-US" smtClean="0"/>
              <a:t>14</a:t>
            </a:fld>
            <a:endParaRPr lang="en-US"/>
          </a:p>
        </p:txBody>
      </p:sp>
    </p:spTree>
    <p:extLst>
      <p:ext uri="{BB962C8B-B14F-4D97-AF65-F5344CB8AC3E}">
        <p14:creationId xmlns:p14="http://schemas.microsoft.com/office/powerpoint/2010/main" val="3519823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93DFAE-C95D-403D-9F75-93082C54FFA7}" type="slidenum">
              <a:rPr lang="en-US" smtClean="0"/>
              <a:t>15</a:t>
            </a:fld>
            <a:endParaRPr lang="en-US"/>
          </a:p>
        </p:txBody>
      </p:sp>
    </p:spTree>
    <p:extLst>
      <p:ext uri="{BB962C8B-B14F-4D97-AF65-F5344CB8AC3E}">
        <p14:creationId xmlns:p14="http://schemas.microsoft.com/office/powerpoint/2010/main" val="29055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80A7F-1EED-AEB9-1E4C-6776161D09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02A70C-7C05-AF85-4402-CF484CAC31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01E2FF-E8B0-818F-AFE1-70CD49A5CDC9}"/>
              </a:ext>
            </a:extLst>
          </p:cNvPr>
          <p:cNvSpPr>
            <a:spLocks noGrp="1"/>
          </p:cNvSpPr>
          <p:nvPr>
            <p:ph type="dt" sz="half" idx="10"/>
          </p:nvPr>
        </p:nvSpPr>
        <p:spPr/>
        <p:txBody>
          <a:bodyPr/>
          <a:lstStyle/>
          <a:p>
            <a:fld id="{08471F10-695D-425E-977B-9CEEF95840B0}" type="datetimeFigureOut">
              <a:rPr lang="en-US" smtClean="0"/>
              <a:t>6/24/2024</a:t>
            </a:fld>
            <a:endParaRPr lang="en-US"/>
          </a:p>
        </p:txBody>
      </p:sp>
      <p:sp>
        <p:nvSpPr>
          <p:cNvPr id="5" name="Footer Placeholder 4">
            <a:extLst>
              <a:ext uri="{FF2B5EF4-FFF2-40B4-BE49-F238E27FC236}">
                <a16:creationId xmlns:a16="http://schemas.microsoft.com/office/drawing/2014/main" id="{10C31DD4-CE48-6728-FBEB-3D5B35D37D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F3DD34-09B8-6944-67CA-5B5B7520DB3D}"/>
              </a:ext>
            </a:extLst>
          </p:cNvPr>
          <p:cNvSpPr>
            <a:spLocks noGrp="1"/>
          </p:cNvSpPr>
          <p:nvPr>
            <p:ph type="sldNum" sz="quarter" idx="12"/>
          </p:nvPr>
        </p:nvSpPr>
        <p:spPr/>
        <p:txBody>
          <a:bodyPr/>
          <a:lstStyle/>
          <a:p>
            <a:fld id="{2DCA42A2-C4C4-4CEF-8E5A-C509495A78E1}" type="slidenum">
              <a:rPr lang="en-US" smtClean="0"/>
              <a:t>‹#›</a:t>
            </a:fld>
            <a:endParaRPr lang="en-US"/>
          </a:p>
        </p:txBody>
      </p:sp>
    </p:spTree>
    <p:extLst>
      <p:ext uri="{BB962C8B-B14F-4D97-AF65-F5344CB8AC3E}">
        <p14:creationId xmlns:p14="http://schemas.microsoft.com/office/powerpoint/2010/main" val="1805005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434DE-E777-3C78-B5F9-D12152E852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6D25914-BA13-81A8-A1FC-3B916B0B25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D19E31-E97F-C30E-21FF-C2151A3637F6}"/>
              </a:ext>
            </a:extLst>
          </p:cNvPr>
          <p:cNvSpPr>
            <a:spLocks noGrp="1"/>
          </p:cNvSpPr>
          <p:nvPr>
            <p:ph type="dt" sz="half" idx="10"/>
          </p:nvPr>
        </p:nvSpPr>
        <p:spPr/>
        <p:txBody>
          <a:bodyPr/>
          <a:lstStyle/>
          <a:p>
            <a:fld id="{08471F10-695D-425E-977B-9CEEF95840B0}" type="datetimeFigureOut">
              <a:rPr lang="en-US" smtClean="0"/>
              <a:t>6/24/2024</a:t>
            </a:fld>
            <a:endParaRPr lang="en-US"/>
          </a:p>
        </p:txBody>
      </p:sp>
      <p:sp>
        <p:nvSpPr>
          <p:cNvPr id="5" name="Footer Placeholder 4">
            <a:extLst>
              <a:ext uri="{FF2B5EF4-FFF2-40B4-BE49-F238E27FC236}">
                <a16:creationId xmlns:a16="http://schemas.microsoft.com/office/drawing/2014/main" id="{44FA4433-1DF7-B6ED-91AC-90F045ECE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BD1B7A-B413-C063-6F10-98145A344E41}"/>
              </a:ext>
            </a:extLst>
          </p:cNvPr>
          <p:cNvSpPr>
            <a:spLocks noGrp="1"/>
          </p:cNvSpPr>
          <p:nvPr>
            <p:ph type="sldNum" sz="quarter" idx="12"/>
          </p:nvPr>
        </p:nvSpPr>
        <p:spPr/>
        <p:txBody>
          <a:bodyPr/>
          <a:lstStyle/>
          <a:p>
            <a:fld id="{2DCA42A2-C4C4-4CEF-8E5A-C509495A78E1}" type="slidenum">
              <a:rPr lang="en-US" smtClean="0"/>
              <a:t>‹#›</a:t>
            </a:fld>
            <a:endParaRPr lang="en-US"/>
          </a:p>
        </p:txBody>
      </p:sp>
    </p:spTree>
    <p:extLst>
      <p:ext uri="{BB962C8B-B14F-4D97-AF65-F5344CB8AC3E}">
        <p14:creationId xmlns:p14="http://schemas.microsoft.com/office/powerpoint/2010/main" val="3683688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50A263-278D-5C45-5D2B-A66BB0B8B89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28FD8F4-087F-1C39-EA88-1131579B4B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9A6E6B-C66A-4FB0-2C69-8FFD8BDE0758}"/>
              </a:ext>
            </a:extLst>
          </p:cNvPr>
          <p:cNvSpPr>
            <a:spLocks noGrp="1"/>
          </p:cNvSpPr>
          <p:nvPr>
            <p:ph type="dt" sz="half" idx="10"/>
          </p:nvPr>
        </p:nvSpPr>
        <p:spPr/>
        <p:txBody>
          <a:bodyPr/>
          <a:lstStyle/>
          <a:p>
            <a:fld id="{08471F10-695D-425E-977B-9CEEF95840B0}" type="datetimeFigureOut">
              <a:rPr lang="en-US" smtClean="0"/>
              <a:t>6/24/2024</a:t>
            </a:fld>
            <a:endParaRPr lang="en-US"/>
          </a:p>
        </p:txBody>
      </p:sp>
      <p:sp>
        <p:nvSpPr>
          <p:cNvPr id="5" name="Footer Placeholder 4">
            <a:extLst>
              <a:ext uri="{FF2B5EF4-FFF2-40B4-BE49-F238E27FC236}">
                <a16:creationId xmlns:a16="http://schemas.microsoft.com/office/drawing/2014/main" id="{0F538CED-29A6-DB50-06D4-58CE1C0C96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2E9CCD-1F21-1326-C83C-D2F58C8BAB06}"/>
              </a:ext>
            </a:extLst>
          </p:cNvPr>
          <p:cNvSpPr>
            <a:spLocks noGrp="1"/>
          </p:cNvSpPr>
          <p:nvPr>
            <p:ph type="sldNum" sz="quarter" idx="12"/>
          </p:nvPr>
        </p:nvSpPr>
        <p:spPr/>
        <p:txBody>
          <a:bodyPr/>
          <a:lstStyle/>
          <a:p>
            <a:fld id="{2DCA42A2-C4C4-4CEF-8E5A-C509495A78E1}" type="slidenum">
              <a:rPr lang="en-US" smtClean="0"/>
              <a:t>‹#›</a:t>
            </a:fld>
            <a:endParaRPr lang="en-US"/>
          </a:p>
        </p:txBody>
      </p:sp>
    </p:spTree>
    <p:extLst>
      <p:ext uri="{BB962C8B-B14F-4D97-AF65-F5344CB8AC3E}">
        <p14:creationId xmlns:p14="http://schemas.microsoft.com/office/powerpoint/2010/main" val="3205966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1C35-1CDB-B5C4-1A15-73C5B43C25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06E46A-EE79-000D-C0D8-C4DFCE2FEF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094F34-3A0C-1399-B506-44BEE7FCB180}"/>
              </a:ext>
            </a:extLst>
          </p:cNvPr>
          <p:cNvSpPr>
            <a:spLocks noGrp="1"/>
          </p:cNvSpPr>
          <p:nvPr>
            <p:ph type="dt" sz="half" idx="10"/>
          </p:nvPr>
        </p:nvSpPr>
        <p:spPr/>
        <p:txBody>
          <a:bodyPr/>
          <a:lstStyle/>
          <a:p>
            <a:fld id="{08471F10-695D-425E-977B-9CEEF95840B0}" type="datetimeFigureOut">
              <a:rPr lang="en-US" smtClean="0"/>
              <a:t>6/24/2024</a:t>
            </a:fld>
            <a:endParaRPr lang="en-US"/>
          </a:p>
        </p:txBody>
      </p:sp>
      <p:sp>
        <p:nvSpPr>
          <p:cNvPr id="5" name="Footer Placeholder 4">
            <a:extLst>
              <a:ext uri="{FF2B5EF4-FFF2-40B4-BE49-F238E27FC236}">
                <a16:creationId xmlns:a16="http://schemas.microsoft.com/office/drawing/2014/main" id="{93C5D581-631E-0F2E-3C88-12DB73777D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E6508C-EF18-D2BF-0860-5B55757F9BA1}"/>
              </a:ext>
            </a:extLst>
          </p:cNvPr>
          <p:cNvSpPr>
            <a:spLocks noGrp="1"/>
          </p:cNvSpPr>
          <p:nvPr>
            <p:ph type="sldNum" sz="quarter" idx="12"/>
          </p:nvPr>
        </p:nvSpPr>
        <p:spPr/>
        <p:txBody>
          <a:bodyPr/>
          <a:lstStyle/>
          <a:p>
            <a:fld id="{2DCA42A2-C4C4-4CEF-8E5A-C509495A78E1}" type="slidenum">
              <a:rPr lang="en-US" smtClean="0"/>
              <a:t>‹#›</a:t>
            </a:fld>
            <a:endParaRPr lang="en-US"/>
          </a:p>
        </p:txBody>
      </p:sp>
    </p:spTree>
    <p:extLst>
      <p:ext uri="{BB962C8B-B14F-4D97-AF65-F5344CB8AC3E}">
        <p14:creationId xmlns:p14="http://schemas.microsoft.com/office/powerpoint/2010/main" val="40381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7C470-79E4-5337-2D0E-6EAE39BE4A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7CBEFA3-5E32-E6D7-868F-16A5C1E3D3A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3F3301-EB16-DA93-CBFB-CC2E6C07C0AA}"/>
              </a:ext>
            </a:extLst>
          </p:cNvPr>
          <p:cNvSpPr>
            <a:spLocks noGrp="1"/>
          </p:cNvSpPr>
          <p:nvPr>
            <p:ph type="dt" sz="half" idx="10"/>
          </p:nvPr>
        </p:nvSpPr>
        <p:spPr/>
        <p:txBody>
          <a:bodyPr/>
          <a:lstStyle/>
          <a:p>
            <a:fld id="{08471F10-695D-425E-977B-9CEEF95840B0}" type="datetimeFigureOut">
              <a:rPr lang="en-US" smtClean="0"/>
              <a:t>6/24/2024</a:t>
            </a:fld>
            <a:endParaRPr lang="en-US"/>
          </a:p>
        </p:txBody>
      </p:sp>
      <p:sp>
        <p:nvSpPr>
          <p:cNvPr id="5" name="Footer Placeholder 4">
            <a:extLst>
              <a:ext uri="{FF2B5EF4-FFF2-40B4-BE49-F238E27FC236}">
                <a16:creationId xmlns:a16="http://schemas.microsoft.com/office/drawing/2014/main" id="{226E89D9-F05D-D6BA-D845-9DDFDB210E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775053-32D6-43E3-B9C7-2E0E806FD228}"/>
              </a:ext>
            </a:extLst>
          </p:cNvPr>
          <p:cNvSpPr>
            <a:spLocks noGrp="1"/>
          </p:cNvSpPr>
          <p:nvPr>
            <p:ph type="sldNum" sz="quarter" idx="12"/>
          </p:nvPr>
        </p:nvSpPr>
        <p:spPr/>
        <p:txBody>
          <a:bodyPr/>
          <a:lstStyle/>
          <a:p>
            <a:fld id="{2DCA42A2-C4C4-4CEF-8E5A-C509495A78E1}" type="slidenum">
              <a:rPr lang="en-US" smtClean="0"/>
              <a:t>‹#›</a:t>
            </a:fld>
            <a:endParaRPr lang="en-US"/>
          </a:p>
        </p:txBody>
      </p:sp>
    </p:spTree>
    <p:extLst>
      <p:ext uri="{BB962C8B-B14F-4D97-AF65-F5344CB8AC3E}">
        <p14:creationId xmlns:p14="http://schemas.microsoft.com/office/powerpoint/2010/main" val="17944330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B378B-9CB6-7849-8847-2692174048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2E805C-483B-2E96-1D2F-3D18F5AE663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5EBDB6-DF33-CF23-3B0C-B641B16005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8D12C50-3358-61DD-E73D-51E265D794C2}"/>
              </a:ext>
            </a:extLst>
          </p:cNvPr>
          <p:cNvSpPr>
            <a:spLocks noGrp="1"/>
          </p:cNvSpPr>
          <p:nvPr>
            <p:ph type="dt" sz="half" idx="10"/>
          </p:nvPr>
        </p:nvSpPr>
        <p:spPr/>
        <p:txBody>
          <a:bodyPr/>
          <a:lstStyle/>
          <a:p>
            <a:fld id="{08471F10-695D-425E-977B-9CEEF95840B0}" type="datetimeFigureOut">
              <a:rPr lang="en-US" smtClean="0"/>
              <a:t>6/24/2024</a:t>
            </a:fld>
            <a:endParaRPr lang="en-US"/>
          </a:p>
        </p:txBody>
      </p:sp>
      <p:sp>
        <p:nvSpPr>
          <p:cNvPr id="6" name="Footer Placeholder 5">
            <a:extLst>
              <a:ext uri="{FF2B5EF4-FFF2-40B4-BE49-F238E27FC236}">
                <a16:creationId xmlns:a16="http://schemas.microsoft.com/office/drawing/2014/main" id="{EEA77086-9F83-9829-E3E5-B5A53417F8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C3DB71-BBD8-C453-DE64-DA112680287C}"/>
              </a:ext>
            </a:extLst>
          </p:cNvPr>
          <p:cNvSpPr>
            <a:spLocks noGrp="1"/>
          </p:cNvSpPr>
          <p:nvPr>
            <p:ph type="sldNum" sz="quarter" idx="12"/>
          </p:nvPr>
        </p:nvSpPr>
        <p:spPr/>
        <p:txBody>
          <a:bodyPr/>
          <a:lstStyle/>
          <a:p>
            <a:fld id="{2DCA42A2-C4C4-4CEF-8E5A-C509495A78E1}" type="slidenum">
              <a:rPr lang="en-US" smtClean="0"/>
              <a:t>‹#›</a:t>
            </a:fld>
            <a:endParaRPr lang="en-US"/>
          </a:p>
        </p:txBody>
      </p:sp>
    </p:spTree>
    <p:extLst>
      <p:ext uri="{BB962C8B-B14F-4D97-AF65-F5344CB8AC3E}">
        <p14:creationId xmlns:p14="http://schemas.microsoft.com/office/powerpoint/2010/main" val="747544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07CA4-750E-48B2-EC30-6A97A60F462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79DFFC-B087-960C-D15D-28EDE0C5AD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8D8052-645C-D901-4FDB-C5F7536D58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D97A64-189D-B57B-6A19-61DF768FCC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2B99C8-66DF-4A9F-AAE0-19D25A9EC3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EC93392-B307-32ED-0D13-03F476511C69}"/>
              </a:ext>
            </a:extLst>
          </p:cNvPr>
          <p:cNvSpPr>
            <a:spLocks noGrp="1"/>
          </p:cNvSpPr>
          <p:nvPr>
            <p:ph type="dt" sz="half" idx="10"/>
          </p:nvPr>
        </p:nvSpPr>
        <p:spPr/>
        <p:txBody>
          <a:bodyPr/>
          <a:lstStyle/>
          <a:p>
            <a:fld id="{08471F10-695D-425E-977B-9CEEF95840B0}" type="datetimeFigureOut">
              <a:rPr lang="en-US" smtClean="0"/>
              <a:t>6/24/2024</a:t>
            </a:fld>
            <a:endParaRPr lang="en-US"/>
          </a:p>
        </p:txBody>
      </p:sp>
      <p:sp>
        <p:nvSpPr>
          <p:cNvPr id="8" name="Footer Placeholder 7">
            <a:extLst>
              <a:ext uri="{FF2B5EF4-FFF2-40B4-BE49-F238E27FC236}">
                <a16:creationId xmlns:a16="http://schemas.microsoft.com/office/drawing/2014/main" id="{1FFB5C4C-066B-530E-08D3-B3EBDCFFC3C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A6CC3FB-7DA6-0EB0-7DDE-4B059A91F137}"/>
              </a:ext>
            </a:extLst>
          </p:cNvPr>
          <p:cNvSpPr>
            <a:spLocks noGrp="1"/>
          </p:cNvSpPr>
          <p:nvPr>
            <p:ph type="sldNum" sz="quarter" idx="12"/>
          </p:nvPr>
        </p:nvSpPr>
        <p:spPr/>
        <p:txBody>
          <a:bodyPr/>
          <a:lstStyle/>
          <a:p>
            <a:fld id="{2DCA42A2-C4C4-4CEF-8E5A-C509495A78E1}" type="slidenum">
              <a:rPr lang="en-US" smtClean="0"/>
              <a:t>‹#›</a:t>
            </a:fld>
            <a:endParaRPr lang="en-US"/>
          </a:p>
        </p:txBody>
      </p:sp>
    </p:spTree>
    <p:extLst>
      <p:ext uri="{BB962C8B-B14F-4D97-AF65-F5344CB8AC3E}">
        <p14:creationId xmlns:p14="http://schemas.microsoft.com/office/powerpoint/2010/main" val="3777769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66C1-6230-8580-D863-49FCE192F11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3498948-2C97-32A9-DA49-0BAEBEF8D118}"/>
              </a:ext>
            </a:extLst>
          </p:cNvPr>
          <p:cNvSpPr>
            <a:spLocks noGrp="1"/>
          </p:cNvSpPr>
          <p:nvPr>
            <p:ph type="dt" sz="half" idx="10"/>
          </p:nvPr>
        </p:nvSpPr>
        <p:spPr/>
        <p:txBody>
          <a:bodyPr/>
          <a:lstStyle/>
          <a:p>
            <a:fld id="{08471F10-695D-425E-977B-9CEEF95840B0}" type="datetimeFigureOut">
              <a:rPr lang="en-US" smtClean="0"/>
              <a:t>6/24/2024</a:t>
            </a:fld>
            <a:endParaRPr lang="en-US"/>
          </a:p>
        </p:txBody>
      </p:sp>
      <p:sp>
        <p:nvSpPr>
          <p:cNvPr id="4" name="Footer Placeholder 3">
            <a:extLst>
              <a:ext uri="{FF2B5EF4-FFF2-40B4-BE49-F238E27FC236}">
                <a16:creationId xmlns:a16="http://schemas.microsoft.com/office/drawing/2014/main" id="{4C143661-D851-54D9-5B90-BC325B78F5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383784-C126-4E1B-3CFA-F6DF53CB779D}"/>
              </a:ext>
            </a:extLst>
          </p:cNvPr>
          <p:cNvSpPr>
            <a:spLocks noGrp="1"/>
          </p:cNvSpPr>
          <p:nvPr>
            <p:ph type="sldNum" sz="quarter" idx="12"/>
          </p:nvPr>
        </p:nvSpPr>
        <p:spPr/>
        <p:txBody>
          <a:bodyPr/>
          <a:lstStyle/>
          <a:p>
            <a:fld id="{2DCA42A2-C4C4-4CEF-8E5A-C509495A78E1}" type="slidenum">
              <a:rPr lang="en-US" smtClean="0"/>
              <a:t>‹#›</a:t>
            </a:fld>
            <a:endParaRPr lang="en-US"/>
          </a:p>
        </p:txBody>
      </p:sp>
    </p:spTree>
    <p:extLst>
      <p:ext uri="{BB962C8B-B14F-4D97-AF65-F5344CB8AC3E}">
        <p14:creationId xmlns:p14="http://schemas.microsoft.com/office/powerpoint/2010/main" val="17731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FAB424-3D52-1B8F-DF0E-7F4B28991F6C}"/>
              </a:ext>
            </a:extLst>
          </p:cNvPr>
          <p:cNvSpPr>
            <a:spLocks noGrp="1"/>
          </p:cNvSpPr>
          <p:nvPr>
            <p:ph type="dt" sz="half" idx="10"/>
          </p:nvPr>
        </p:nvSpPr>
        <p:spPr/>
        <p:txBody>
          <a:bodyPr/>
          <a:lstStyle/>
          <a:p>
            <a:fld id="{08471F10-695D-425E-977B-9CEEF95840B0}" type="datetimeFigureOut">
              <a:rPr lang="en-US" smtClean="0"/>
              <a:t>6/24/2024</a:t>
            </a:fld>
            <a:endParaRPr lang="en-US"/>
          </a:p>
        </p:txBody>
      </p:sp>
      <p:sp>
        <p:nvSpPr>
          <p:cNvPr id="3" name="Footer Placeholder 2">
            <a:extLst>
              <a:ext uri="{FF2B5EF4-FFF2-40B4-BE49-F238E27FC236}">
                <a16:creationId xmlns:a16="http://schemas.microsoft.com/office/drawing/2014/main" id="{60A88090-0D25-E9C0-4245-D973561D54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BB7E2D2-BE15-FEFD-E25D-39C080E50CFC}"/>
              </a:ext>
            </a:extLst>
          </p:cNvPr>
          <p:cNvSpPr>
            <a:spLocks noGrp="1"/>
          </p:cNvSpPr>
          <p:nvPr>
            <p:ph type="sldNum" sz="quarter" idx="12"/>
          </p:nvPr>
        </p:nvSpPr>
        <p:spPr/>
        <p:txBody>
          <a:bodyPr/>
          <a:lstStyle/>
          <a:p>
            <a:fld id="{2DCA42A2-C4C4-4CEF-8E5A-C509495A78E1}" type="slidenum">
              <a:rPr lang="en-US" smtClean="0"/>
              <a:t>‹#›</a:t>
            </a:fld>
            <a:endParaRPr lang="en-US"/>
          </a:p>
        </p:txBody>
      </p:sp>
    </p:spTree>
    <p:extLst>
      <p:ext uri="{BB962C8B-B14F-4D97-AF65-F5344CB8AC3E}">
        <p14:creationId xmlns:p14="http://schemas.microsoft.com/office/powerpoint/2010/main" val="4094532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F994D-8CC9-D049-1C2A-C86C46BF9B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0DBCDD4-4C8F-841E-386C-C5B0B42B5D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90E0656-0A0C-A093-C8CB-35C510590A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2F1F8F-5BF0-6DAB-521F-F9DCE1F364CE}"/>
              </a:ext>
            </a:extLst>
          </p:cNvPr>
          <p:cNvSpPr>
            <a:spLocks noGrp="1"/>
          </p:cNvSpPr>
          <p:nvPr>
            <p:ph type="dt" sz="half" idx="10"/>
          </p:nvPr>
        </p:nvSpPr>
        <p:spPr/>
        <p:txBody>
          <a:bodyPr/>
          <a:lstStyle/>
          <a:p>
            <a:fld id="{08471F10-695D-425E-977B-9CEEF95840B0}" type="datetimeFigureOut">
              <a:rPr lang="en-US" smtClean="0"/>
              <a:t>6/24/2024</a:t>
            </a:fld>
            <a:endParaRPr lang="en-US"/>
          </a:p>
        </p:txBody>
      </p:sp>
      <p:sp>
        <p:nvSpPr>
          <p:cNvPr id="6" name="Footer Placeholder 5">
            <a:extLst>
              <a:ext uri="{FF2B5EF4-FFF2-40B4-BE49-F238E27FC236}">
                <a16:creationId xmlns:a16="http://schemas.microsoft.com/office/drawing/2014/main" id="{3EFE7AE9-E11F-D4B5-DF26-BEAE223FAC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9CB997-FB8E-01E4-DDC2-35EC7BC2F402}"/>
              </a:ext>
            </a:extLst>
          </p:cNvPr>
          <p:cNvSpPr>
            <a:spLocks noGrp="1"/>
          </p:cNvSpPr>
          <p:nvPr>
            <p:ph type="sldNum" sz="quarter" idx="12"/>
          </p:nvPr>
        </p:nvSpPr>
        <p:spPr/>
        <p:txBody>
          <a:bodyPr/>
          <a:lstStyle/>
          <a:p>
            <a:fld id="{2DCA42A2-C4C4-4CEF-8E5A-C509495A78E1}" type="slidenum">
              <a:rPr lang="en-US" smtClean="0"/>
              <a:t>‹#›</a:t>
            </a:fld>
            <a:endParaRPr lang="en-US"/>
          </a:p>
        </p:txBody>
      </p:sp>
    </p:spTree>
    <p:extLst>
      <p:ext uri="{BB962C8B-B14F-4D97-AF65-F5344CB8AC3E}">
        <p14:creationId xmlns:p14="http://schemas.microsoft.com/office/powerpoint/2010/main" val="2470782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9EC7B-CFE8-E0BB-6409-EA4A16BEA2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0A91319-1614-DC3F-8EC7-D885AF566D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CCFFB46-B8E7-B6F0-9907-8F8920E44B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C38E3E-54E3-C267-100F-0F4B335E412B}"/>
              </a:ext>
            </a:extLst>
          </p:cNvPr>
          <p:cNvSpPr>
            <a:spLocks noGrp="1"/>
          </p:cNvSpPr>
          <p:nvPr>
            <p:ph type="dt" sz="half" idx="10"/>
          </p:nvPr>
        </p:nvSpPr>
        <p:spPr/>
        <p:txBody>
          <a:bodyPr/>
          <a:lstStyle/>
          <a:p>
            <a:fld id="{08471F10-695D-425E-977B-9CEEF95840B0}" type="datetimeFigureOut">
              <a:rPr lang="en-US" smtClean="0"/>
              <a:t>6/24/2024</a:t>
            </a:fld>
            <a:endParaRPr lang="en-US"/>
          </a:p>
        </p:txBody>
      </p:sp>
      <p:sp>
        <p:nvSpPr>
          <p:cNvPr id="6" name="Footer Placeholder 5">
            <a:extLst>
              <a:ext uri="{FF2B5EF4-FFF2-40B4-BE49-F238E27FC236}">
                <a16:creationId xmlns:a16="http://schemas.microsoft.com/office/drawing/2014/main" id="{383437B3-F096-65D8-024D-7B37CFC7C1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894168-A003-28FA-35C5-806A06C92E72}"/>
              </a:ext>
            </a:extLst>
          </p:cNvPr>
          <p:cNvSpPr>
            <a:spLocks noGrp="1"/>
          </p:cNvSpPr>
          <p:nvPr>
            <p:ph type="sldNum" sz="quarter" idx="12"/>
          </p:nvPr>
        </p:nvSpPr>
        <p:spPr/>
        <p:txBody>
          <a:bodyPr/>
          <a:lstStyle/>
          <a:p>
            <a:fld id="{2DCA42A2-C4C4-4CEF-8E5A-C509495A78E1}" type="slidenum">
              <a:rPr lang="en-US" smtClean="0"/>
              <a:t>‹#›</a:t>
            </a:fld>
            <a:endParaRPr lang="en-US"/>
          </a:p>
        </p:txBody>
      </p:sp>
    </p:spTree>
    <p:extLst>
      <p:ext uri="{BB962C8B-B14F-4D97-AF65-F5344CB8AC3E}">
        <p14:creationId xmlns:p14="http://schemas.microsoft.com/office/powerpoint/2010/main" val="1366435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08A091-D470-4D7D-33FC-324158A108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2BB0AA-3B96-30BA-D06C-E04FBEE68C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E3CA3E-9DA8-82AE-BD8C-AE29138DAF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8471F10-695D-425E-977B-9CEEF95840B0}" type="datetimeFigureOut">
              <a:rPr lang="en-US" smtClean="0"/>
              <a:t>6/24/2024</a:t>
            </a:fld>
            <a:endParaRPr lang="en-US"/>
          </a:p>
        </p:txBody>
      </p:sp>
      <p:sp>
        <p:nvSpPr>
          <p:cNvPr id="5" name="Footer Placeholder 4">
            <a:extLst>
              <a:ext uri="{FF2B5EF4-FFF2-40B4-BE49-F238E27FC236}">
                <a16:creationId xmlns:a16="http://schemas.microsoft.com/office/drawing/2014/main" id="{6AC38D08-44E8-030F-4C38-C1DD5523CF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69FCD1C-B45A-6BF9-E89C-953DD22E40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DCA42A2-C4C4-4CEF-8E5A-C509495A78E1}" type="slidenum">
              <a:rPr lang="en-US" smtClean="0"/>
              <a:t>‹#›</a:t>
            </a:fld>
            <a:endParaRPr lang="en-US"/>
          </a:p>
        </p:txBody>
      </p:sp>
    </p:spTree>
    <p:extLst>
      <p:ext uri="{BB962C8B-B14F-4D97-AF65-F5344CB8AC3E}">
        <p14:creationId xmlns:p14="http://schemas.microsoft.com/office/powerpoint/2010/main" val="3747972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2.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6.jpeg"/><Relationship Id="rId7"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6.jpeg"/><Relationship Id="rId7"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2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6.jpeg"/><Relationship Id="rId7"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8" Type="http://schemas.openxmlformats.org/officeDocument/2006/relationships/image" Target="../media/image61.jpg"/><Relationship Id="rId13" Type="http://schemas.openxmlformats.org/officeDocument/2006/relationships/image" Target="../media/image66.jpg"/><Relationship Id="rId3" Type="http://schemas.openxmlformats.org/officeDocument/2006/relationships/image" Target="../media/image56.jpg"/><Relationship Id="rId7" Type="http://schemas.openxmlformats.org/officeDocument/2006/relationships/image" Target="../media/image60.jpg"/><Relationship Id="rId12" Type="http://schemas.openxmlformats.org/officeDocument/2006/relationships/image" Target="../media/image65.jp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59.jpg"/><Relationship Id="rId11" Type="http://schemas.openxmlformats.org/officeDocument/2006/relationships/image" Target="../media/image64.jpg"/><Relationship Id="rId5" Type="http://schemas.openxmlformats.org/officeDocument/2006/relationships/image" Target="../media/image58.jpg"/><Relationship Id="rId10" Type="http://schemas.openxmlformats.org/officeDocument/2006/relationships/image" Target="../media/image63.jpg"/><Relationship Id="rId4" Type="http://schemas.openxmlformats.org/officeDocument/2006/relationships/image" Target="../media/image57.jpg"/><Relationship Id="rId9" Type="http://schemas.openxmlformats.org/officeDocument/2006/relationships/image" Target="../media/image62.jpg"/><Relationship Id="rId14" Type="http://schemas.openxmlformats.org/officeDocument/2006/relationships/image" Target="../media/image67.jpg"/></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6.jpe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70.png"/><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webp"/><Relationship Id="rId2" Type="http://schemas.openxmlformats.org/officeDocument/2006/relationships/image" Target="../media/image10.web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pm"/></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A95209C-5275-4E15-8EA7-7F42980AB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blue circuit board with lines and dots&#10;&#10;Description automatically generated with medium confidence">
            <a:extLst>
              <a:ext uri="{FF2B5EF4-FFF2-40B4-BE49-F238E27FC236}">
                <a16:creationId xmlns:a16="http://schemas.microsoft.com/office/drawing/2014/main" id="{0F68321A-2751-D3C0-758A-79F24D3DEE42}"/>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r="-1" b="2992"/>
          <a:stretch/>
        </p:blipFill>
        <p:spPr>
          <a:xfrm>
            <a:off x="0" y="-15622"/>
            <a:ext cx="12188931" cy="6857990"/>
          </a:xfrm>
          <a:prstGeom prst="rect">
            <a:avLst/>
          </a:prstGeom>
        </p:spPr>
      </p:pic>
      <p:sp>
        <p:nvSpPr>
          <p:cNvPr id="2" name="Title 1">
            <a:extLst>
              <a:ext uri="{FF2B5EF4-FFF2-40B4-BE49-F238E27FC236}">
                <a16:creationId xmlns:a16="http://schemas.microsoft.com/office/drawing/2014/main" id="{35A1ADE5-ED7D-E77B-988C-DB561B147991}"/>
              </a:ext>
            </a:extLst>
          </p:cNvPr>
          <p:cNvSpPr>
            <a:spLocks noGrp="1"/>
          </p:cNvSpPr>
          <p:nvPr>
            <p:ph type="ctrTitle"/>
          </p:nvPr>
        </p:nvSpPr>
        <p:spPr>
          <a:xfrm>
            <a:off x="1522475" y="1467311"/>
            <a:ext cx="9144000" cy="1457522"/>
          </a:xfrm>
        </p:spPr>
        <p:txBody>
          <a:bodyPr>
            <a:normAutofit/>
          </a:bodyPr>
          <a:lstStyle/>
          <a:p>
            <a:r>
              <a:rPr lang="en-US" sz="4800" dirty="0">
                <a:solidFill>
                  <a:schemeClr val="bg1"/>
                </a:solidFill>
              </a:rPr>
              <a:t>Facial Emotion Classification for Enhancing Human-Robot Interaction</a:t>
            </a:r>
          </a:p>
        </p:txBody>
      </p:sp>
      <p:sp>
        <p:nvSpPr>
          <p:cNvPr id="3" name="Subtitle 2">
            <a:extLst>
              <a:ext uri="{FF2B5EF4-FFF2-40B4-BE49-F238E27FC236}">
                <a16:creationId xmlns:a16="http://schemas.microsoft.com/office/drawing/2014/main" id="{E2A4CD32-6C9A-DA51-1C02-026592C57AD4}"/>
              </a:ext>
            </a:extLst>
          </p:cNvPr>
          <p:cNvSpPr>
            <a:spLocks noGrp="1"/>
          </p:cNvSpPr>
          <p:nvPr>
            <p:ph type="subTitle" idx="1"/>
          </p:nvPr>
        </p:nvSpPr>
        <p:spPr>
          <a:xfrm>
            <a:off x="3139055" y="3144112"/>
            <a:ext cx="6692270" cy="937766"/>
          </a:xfrm>
        </p:spPr>
        <p:txBody>
          <a:bodyPr>
            <a:normAutofit/>
          </a:bodyPr>
          <a:lstStyle/>
          <a:p>
            <a:pPr algn="l"/>
            <a:r>
              <a:rPr lang="en-US" sz="1800" dirty="0">
                <a:solidFill>
                  <a:schemeClr val="bg1"/>
                </a:solidFill>
              </a:rPr>
              <a:t>Course: Machine Learning And Data Analysis</a:t>
            </a:r>
            <a:br>
              <a:rPr lang="en-US" sz="1800" dirty="0">
                <a:solidFill>
                  <a:schemeClr val="bg1"/>
                </a:solidFill>
              </a:rPr>
            </a:br>
            <a:r>
              <a:rPr lang="en-US" sz="1800" dirty="0">
                <a:solidFill>
                  <a:schemeClr val="bg1"/>
                </a:solidFill>
              </a:rPr>
              <a:t>DIBRIS - University of Genova</a:t>
            </a:r>
          </a:p>
        </p:txBody>
      </p:sp>
      <p:sp>
        <p:nvSpPr>
          <p:cNvPr id="15" name="sketchy box">
            <a:extLst>
              <a:ext uri="{FF2B5EF4-FFF2-40B4-BE49-F238E27FC236}">
                <a16:creationId xmlns:a16="http://schemas.microsoft.com/office/drawing/2014/main" id="{4F2ED431-E304-4FF0-9F4E-032783C9D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bg1">
                <a:alpha val="75000"/>
              </a:scheme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ketchy line">
            <a:extLst>
              <a:ext uri="{FF2B5EF4-FFF2-40B4-BE49-F238E27FC236}">
                <a16:creationId xmlns:a16="http://schemas.microsoft.com/office/drawing/2014/main" id="{4E87FCFB-2CCE-460D-B3DD-557C8BD1B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alpha val="75000"/>
            </a:srgbClr>
          </a:solidFill>
          <a:ln w="41275" cap="rnd">
            <a:solidFill>
              <a:schemeClr val="bg1">
                <a:alpha val="75000"/>
              </a:scheme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ubtitle 2">
            <a:extLst>
              <a:ext uri="{FF2B5EF4-FFF2-40B4-BE49-F238E27FC236}">
                <a16:creationId xmlns:a16="http://schemas.microsoft.com/office/drawing/2014/main" id="{A7171760-F44F-213A-1680-A12D3A9ED87B}"/>
              </a:ext>
            </a:extLst>
          </p:cNvPr>
          <p:cNvSpPr txBox="1">
            <a:spLocks/>
          </p:cNvSpPr>
          <p:nvPr/>
        </p:nvSpPr>
        <p:spPr>
          <a:xfrm>
            <a:off x="2609021" y="4789992"/>
            <a:ext cx="3143885" cy="106845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chemeClr val="bg1"/>
                </a:solidFill>
              </a:rPr>
              <a:t>Roumaissa Benkredda (s5434673)</a:t>
            </a:r>
          </a:p>
        </p:txBody>
      </p:sp>
      <p:pic>
        <p:nvPicPr>
          <p:cNvPr id="14" name="Picture 13" descr="A logo of a person in a robe&#10;&#10;Description automatically generated">
            <a:extLst>
              <a:ext uri="{FF2B5EF4-FFF2-40B4-BE49-F238E27FC236}">
                <a16:creationId xmlns:a16="http://schemas.microsoft.com/office/drawing/2014/main" id="{BA6A722F-550B-6B39-EC9A-B19CA6F19D2B}"/>
              </a:ext>
            </a:extLst>
          </p:cNvPr>
          <p:cNvPicPr>
            <a:picLocks noChangeAspect="1"/>
          </p:cNvPicPr>
          <p:nvPr/>
        </p:nvPicPr>
        <p:blipFill rotWithShape="1">
          <a:blip r:embed="rId4">
            <a:extLst>
              <a:ext uri="{28A0092B-C50C-407E-A947-70E740481C1C}">
                <a14:useLocalDpi xmlns:a14="http://schemas.microsoft.com/office/drawing/2010/main" val="0"/>
              </a:ext>
            </a:extLst>
          </a:blip>
          <a:srcRect l="35278" r="33129" b="29127"/>
          <a:stretch/>
        </p:blipFill>
        <p:spPr>
          <a:xfrm>
            <a:off x="2489644" y="3238463"/>
            <a:ext cx="649411" cy="749064"/>
          </a:xfrm>
          <a:prstGeom prst="rect">
            <a:avLst/>
          </a:prstGeom>
        </p:spPr>
      </p:pic>
      <p:sp>
        <p:nvSpPr>
          <p:cNvPr id="4" name="Subtitle 2">
            <a:extLst>
              <a:ext uri="{FF2B5EF4-FFF2-40B4-BE49-F238E27FC236}">
                <a16:creationId xmlns:a16="http://schemas.microsoft.com/office/drawing/2014/main" id="{7694E9EC-6230-E416-FC04-494A93963921}"/>
              </a:ext>
            </a:extLst>
          </p:cNvPr>
          <p:cNvSpPr txBox="1">
            <a:spLocks/>
          </p:cNvSpPr>
          <p:nvPr/>
        </p:nvSpPr>
        <p:spPr>
          <a:xfrm>
            <a:off x="6351335" y="4789992"/>
            <a:ext cx="3732920" cy="91605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chemeClr val="bg1"/>
                </a:solidFill>
              </a:rPr>
              <a:t>Seyed Amir Mohamad Hosseini Rad (s5480861)</a:t>
            </a:r>
          </a:p>
        </p:txBody>
      </p:sp>
      <p:sp>
        <p:nvSpPr>
          <p:cNvPr id="7" name="Subtitle 2">
            <a:extLst>
              <a:ext uri="{FF2B5EF4-FFF2-40B4-BE49-F238E27FC236}">
                <a16:creationId xmlns:a16="http://schemas.microsoft.com/office/drawing/2014/main" id="{67384E5E-50BE-2FB9-3C01-12322CD07A1E}"/>
              </a:ext>
            </a:extLst>
          </p:cNvPr>
          <p:cNvSpPr txBox="1">
            <a:spLocks/>
          </p:cNvSpPr>
          <p:nvPr/>
        </p:nvSpPr>
        <p:spPr>
          <a:xfrm>
            <a:off x="4172719" y="3910089"/>
            <a:ext cx="4357232" cy="62217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solidFill>
                  <a:schemeClr val="bg1"/>
                </a:solidFill>
              </a:rPr>
              <a:t>MS in </a:t>
            </a:r>
            <a:r>
              <a:rPr lang="en-US" b="1" dirty="0">
                <a:solidFill>
                  <a:srgbClr val="FFFF00"/>
                </a:solidFill>
              </a:rPr>
              <a:t>Robotics</a:t>
            </a:r>
            <a:r>
              <a:rPr lang="en-US" b="1" dirty="0">
                <a:solidFill>
                  <a:schemeClr val="bg1"/>
                </a:solidFill>
              </a:rPr>
              <a:t> Engineering</a:t>
            </a:r>
          </a:p>
        </p:txBody>
      </p:sp>
    </p:spTree>
    <p:extLst>
      <p:ext uri="{BB962C8B-B14F-4D97-AF65-F5344CB8AC3E}">
        <p14:creationId xmlns:p14="http://schemas.microsoft.com/office/powerpoint/2010/main" val="1423695922"/>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A67E16-807E-5BDB-5EA9-A934FFDB242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 y="907"/>
            <a:ext cx="12191980" cy="6856195"/>
          </a:xfrm>
          <a:prstGeom prst="rect">
            <a:avLst/>
          </a:prstGeom>
        </p:spPr>
      </p:pic>
      <p:sp>
        <p:nvSpPr>
          <p:cNvPr id="20" name="Rectangle 19">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1">
            <a:extLst>
              <a:ext uri="{FF2B5EF4-FFF2-40B4-BE49-F238E27FC236}">
                <a16:creationId xmlns:a16="http://schemas.microsoft.com/office/drawing/2014/main" id="{D846E5D1-237F-3E2A-AA6A-31FA0D66352D}"/>
              </a:ext>
            </a:extLst>
          </p:cNvPr>
          <p:cNvSpPr>
            <a:spLocks noGrp="1"/>
          </p:cNvSpPr>
          <p:nvPr>
            <p:ph type="title"/>
          </p:nvPr>
        </p:nvSpPr>
        <p:spPr>
          <a:xfrm>
            <a:off x="342957" y="348815"/>
            <a:ext cx="3417768" cy="985995"/>
          </a:xfrm>
        </p:spPr>
        <p:txBody>
          <a:bodyPr>
            <a:normAutofit/>
          </a:bodyPr>
          <a:lstStyle/>
          <a:p>
            <a:r>
              <a:rPr lang="en-US" sz="3600" dirty="0">
                <a:latin typeface="Aharoni" panose="02010803020104030203" pitchFamily="2" charset="-79"/>
                <a:cs typeface="Aharoni" panose="02010803020104030203" pitchFamily="2" charset="-79"/>
              </a:rPr>
              <a:t>CNN Layers</a:t>
            </a:r>
          </a:p>
        </p:txBody>
      </p:sp>
      <p:sp>
        <p:nvSpPr>
          <p:cNvPr id="7" name="Content Placeholder 2">
            <a:extLst>
              <a:ext uri="{FF2B5EF4-FFF2-40B4-BE49-F238E27FC236}">
                <a16:creationId xmlns:a16="http://schemas.microsoft.com/office/drawing/2014/main" id="{CFD6FA76-6C2A-C238-9D24-98DC86C79385}"/>
              </a:ext>
            </a:extLst>
          </p:cNvPr>
          <p:cNvSpPr>
            <a:spLocks noGrp="1"/>
          </p:cNvSpPr>
          <p:nvPr>
            <p:ph idx="1"/>
          </p:nvPr>
        </p:nvSpPr>
        <p:spPr>
          <a:xfrm>
            <a:off x="342957" y="1698483"/>
            <a:ext cx="5753042" cy="1481905"/>
          </a:xfrm>
        </p:spPr>
        <p:txBody>
          <a:bodyPr>
            <a:normAutofit/>
          </a:bodyPr>
          <a:lstStyle/>
          <a:p>
            <a:pPr marL="0" indent="0" algn="just">
              <a:lnSpc>
                <a:spcPct val="100000"/>
              </a:lnSpc>
              <a:buNone/>
            </a:pPr>
            <a:r>
              <a:rPr lang="en-US" sz="1500" dirty="0">
                <a:latin typeface="Comic Sans MS" panose="030F0702030302020204" pitchFamily="66" charset="0"/>
              </a:rPr>
              <a:t>Following feature extraction by convolutional and pooling layers, the data is flattened and fed into fully connected (Dense) layers. A </a:t>
            </a:r>
            <a:r>
              <a:rPr lang="en-US" sz="1500" b="1" dirty="0">
                <a:latin typeface="Comic Sans MS" panose="030F0702030302020204" pitchFamily="66" charset="0"/>
              </a:rPr>
              <a:t>Dense layer, where each neuron is connected to every neuron in the previous layer</a:t>
            </a:r>
            <a:r>
              <a:rPr lang="en-US" sz="1500" dirty="0">
                <a:latin typeface="Comic Sans MS" panose="030F0702030302020204" pitchFamily="66" charset="0"/>
              </a:rPr>
              <a:t>, integrates features from earlier layers to classify input data into categories. </a:t>
            </a:r>
          </a:p>
        </p:txBody>
      </p:sp>
      <p:sp>
        <p:nvSpPr>
          <p:cNvPr id="4" name="TextBox 3">
            <a:extLst>
              <a:ext uri="{FF2B5EF4-FFF2-40B4-BE49-F238E27FC236}">
                <a16:creationId xmlns:a16="http://schemas.microsoft.com/office/drawing/2014/main" id="{C121859C-1B4C-0089-8100-5C28F1BCE4BB}"/>
              </a:ext>
            </a:extLst>
          </p:cNvPr>
          <p:cNvSpPr txBox="1"/>
          <p:nvPr/>
        </p:nvSpPr>
        <p:spPr>
          <a:xfrm>
            <a:off x="330481" y="1201696"/>
            <a:ext cx="4013432" cy="400110"/>
          </a:xfrm>
          <a:prstGeom prst="rect">
            <a:avLst/>
          </a:prstGeom>
          <a:noFill/>
        </p:spPr>
        <p:txBody>
          <a:bodyPr wrap="square">
            <a:spAutoFit/>
          </a:bodyPr>
          <a:lstStyle/>
          <a:p>
            <a:r>
              <a:rPr lang="en-US" sz="2000" dirty="0">
                <a:solidFill>
                  <a:schemeClr val="tx2">
                    <a:lumMod val="75000"/>
                    <a:lumOff val="25000"/>
                  </a:schemeClr>
                </a:solidFill>
                <a:latin typeface="Aharoni" panose="02010803020104030203" pitchFamily="2" charset="-79"/>
                <a:cs typeface="Aharoni" panose="02010803020104030203" pitchFamily="2" charset="-79"/>
              </a:rPr>
              <a:t>Fully Connected Layers:</a:t>
            </a:r>
          </a:p>
        </p:txBody>
      </p:sp>
      <p:pic>
        <p:nvPicPr>
          <p:cNvPr id="11" name="Picture 10" descr="A screen shot of a computer code&#10;&#10;Description automatically generated">
            <a:extLst>
              <a:ext uri="{FF2B5EF4-FFF2-40B4-BE49-F238E27FC236}">
                <a16:creationId xmlns:a16="http://schemas.microsoft.com/office/drawing/2014/main" id="{193E392B-A8D9-6198-1ABE-F50904D5788B}"/>
              </a:ext>
            </a:extLst>
          </p:cNvPr>
          <p:cNvPicPr>
            <a:picLocks noChangeAspect="1"/>
          </p:cNvPicPr>
          <p:nvPr/>
        </p:nvPicPr>
        <p:blipFill rotWithShape="1">
          <a:blip r:embed="rId4">
            <a:extLst>
              <a:ext uri="{28A0092B-C50C-407E-A947-70E740481C1C}">
                <a14:useLocalDpi xmlns:a14="http://schemas.microsoft.com/office/drawing/2010/main" val="0"/>
              </a:ext>
            </a:extLst>
          </a:blip>
          <a:srcRect t="91423" r="18758"/>
          <a:stretch/>
        </p:blipFill>
        <p:spPr>
          <a:xfrm>
            <a:off x="6878638" y="6237611"/>
            <a:ext cx="4855305" cy="307178"/>
          </a:xfrm>
          <a:prstGeom prst="rect">
            <a:avLst/>
          </a:prstGeom>
          <a:ln>
            <a:noFill/>
          </a:ln>
          <a:effectLst>
            <a:outerShdw blurRad="292100" dist="139700" dir="2700000" algn="tl" rotWithShape="0">
              <a:srgbClr val="333333">
                <a:alpha val="65000"/>
              </a:srgbClr>
            </a:outerShdw>
          </a:effectLst>
        </p:spPr>
      </p:pic>
      <p:pic>
        <p:nvPicPr>
          <p:cNvPr id="5" name="Graphic 4">
            <a:extLst>
              <a:ext uri="{FF2B5EF4-FFF2-40B4-BE49-F238E27FC236}">
                <a16:creationId xmlns:a16="http://schemas.microsoft.com/office/drawing/2014/main" id="{9ECE9175-953C-B823-3393-8E48AD838B4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13433" y="133833"/>
            <a:ext cx="4935610" cy="2547657"/>
          </a:xfrm>
          <a:prstGeom prst="rect">
            <a:avLst/>
          </a:prstGeom>
        </p:spPr>
      </p:pic>
      <p:pic>
        <p:nvPicPr>
          <p:cNvPr id="124" name="Picture 123" descr="A screenshot of a computer program&#10;&#10;Description automatically generated">
            <a:extLst>
              <a:ext uri="{FF2B5EF4-FFF2-40B4-BE49-F238E27FC236}">
                <a16:creationId xmlns:a16="http://schemas.microsoft.com/office/drawing/2014/main" id="{380A349B-B45D-072A-13DF-119E134D6979}"/>
              </a:ext>
            </a:extLst>
          </p:cNvPr>
          <p:cNvPicPr>
            <a:picLocks noChangeAspect="1"/>
          </p:cNvPicPr>
          <p:nvPr/>
        </p:nvPicPr>
        <p:blipFill rotWithShape="1">
          <a:blip r:embed="rId7">
            <a:extLst>
              <a:ext uri="{28A0092B-C50C-407E-A947-70E740481C1C}">
                <a14:useLocalDpi xmlns:a14="http://schemas.microsoft.com/office/drawing/2010/main" val="0"/>
              </a:ext>
            </a:extLst>
          </a:blip>
          <a:srcRect l="2542" t="60829" r="58221" b="30006"/>
          <a:stretch/>
        </p:blipFill>
        <p:spPr>
          <a:xfrm>
            <a:off x="7835613" y="2814416"/>
            <a:ext cx="2950677" cy="671406"/>
          </a:xfrm>
          <a:prstGeom prst="rect">
            <a:avLst/>
          </a:prstGeom>
          <a:ln>
            <a:noFill/>
          </a:ln>
          <a:effectLst>
            <a:outerShdw blurRad="292100" dist="139700" dir="2700000" algn="tl" rotWithShape="0">
              <a:srgbClr val="333333">
                <a:alpha val="65000"/>
              </a:srgbClr>
            </a:outerShdw>
          </a:effectLst>
        </p:spPr>
      </p:pic>
      <p:sp>
        <p:nvSpPr>
          <p:cNvPr id="10" name="Rectangle: Rounded Corners 9">
            <a:extLst>
              <a:ext uri="{FF2B5EF4-FFF2-40B4-BE49-F238E27FC236}">
                <a16:creationId xmlns:a16="http://schemas.microsoft.com/office/drawing/2014/main" id="{072D3073-BE02-5C9E-A994-48CEC3B2A9D4}"/>
              </a:ext>
            </a:extLst>
          </p:cNvPr>
          <p:cNvSpPr/>
          <p:nvPr/>
        </p:nvSpPr>
        <p:spPr>
          <a:xfrm>
            <a:off x="7839366" y="2991211"/>
            <a:ext cx="1966217" cy="287513"/>
          </a:xfrm>
          <a:prstGeom prst="roundRect">
            <a:avLst/>
          </a:prstGeom>
          <a:solidFill>
            <a:schemeClr val="accent4">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3FB28ADF-2BC1-6FA5-F1F7-34C7308CDD02}"/>
              </a:ext>
            </a:extLst>
          </p:cNvPr>
          <p:cNvSpPr txBox="1"/>
          <p:nvPr/>
        </p:nvSpPr>
        <p:spPr>
          <a:xfrm>
            <a:off x="342957" y="3468468"/>
            <a:ext cx="4013432" cy="400110"/>
          </a:xfrm>
          <a:prstGeom prst="rect">
            <a:avLst/>
          </a:prstGeom>
          <a:noFill/>
        </p:spPr>
        <p:txBody>
          <a:bodyPr wrap="square">
            <a:spAutoFit/>
          </a:bodyPr>
          <a:lstStyle/>
          <a:p>
            <a:r>
              <a:rPr lang="en-US" sz="2000" dirty="0" err="1">
                <a:solidFill>
                  <a:schemeClr val="tx2">
                    <a:lumMod val="75000"/>
                    <a:lumOff val="25000"/>
                  </a:schemeClr>
                </a:solidFill>
                <a:latin typeface="Aharoni" panose="02010803020104030203" pitchFamily="2" charset="-79"/>
                <a:cs typeface="Aharoni" panose="02010803020104030203" pitchFamily="2" charset="-79"/>
              </a:rPr>
              <a:t>Softmax</a:t>
            </a:r>
            <a:r>
              <a:rPr lang="en-US" sz="2000" dirty="0">
                <a:solidFill>
                  <a:schemeClr val="tx2">
                    <a:lumMod val="75000"/>
                    <a:lumOff val="25000"/>
                  </a:schemeClr>
                </a:solidFill>
                <a:latin typeface="Aharoni" panose="02010803020104030203" pitchFamily="2" charset="-79"/>
                <a:cs typeface="Aharoni" panose="02010803020104030203" pitchFamily="2" charset="-79"/>
              </a:rPr>
              <a:t> Activation Function:</a:t>
            </a:r>
          </a:p>
        </p:txBody>
      </p:sp>
      <p:sp>
        <p:nvSpPr>
          <p:cNvPr id="131" name="Content Placeholder 2">
            <a:extLst>
              <a:ext uri="{FF2B5EF4-FFF2-40B4-BE49-F238E27FC236}">
                <a16:creationId xmlns:a16="http://schemas.microsoft.com/office/drawing/2014/main" id="{D65BE3E1-CF9E-1459-9DC3-69C9BA653563}"/>
              </a:ext>
            </a:extLst>
          </p:cNvPr>
          <p:cNvSpPr txBox="1">
            <a:spLocks/>
          </p:cNvSpPr>
          <p:nvPr/>
        </p:nvSpPr>
        <p:spPr>
          <a:xfrm>
            <a:off x="345359" y="3896035"/>
            <a:ext cx="5753042" cy="22226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Font typeface="Arial" panose="020B0604020202020204" pitchFamily="34" charset="0"/>
              <a:buNone/>
            </a:pPr>
            <a:r>
              <a:rPr lang="en-US" sz="1500" dirty="0">
                <a:latin typeface="Comic Sans MS" panose="030F0702030302020204" pitchFamily="66" charset="0"/>
              </a:rPr>
              <a:t>The </a:t>
            </a:r>
            <a:r>
              <a:rPr lang="en-US" sz="1500" dirty="0" err="1">
                <a:latin typeface="Comic Sans MS" panose="030F0702030302020204" pitchFamily="66" charset="0"/>
              </a:rPr>
              <a:t>softmax</a:t>
            </a:r>
            <a:r>
              <a:rPr lang="en-US" sz="1500" dirty="0">
                <a:latin typeface="Comic Sans MS" panose="030F0702030302020204" pitchFamily="66" charset="0"/>
              </a:rPr>
              <a:t> used in the output layer of a neural network for multi-class classification problems.</a:t>
            </a:r>
          </a:p>
          <a:p>
            <a:pPr marL="0" indent="0" algn="just">
              <a:lnSpc>
                <a:spcPct val="100000"/>
              </a:lnSpc>
              <a:buFont typeface="Arial" panose="020B0604020202020204" pitchFamily="34" charset="0"/>
              <a:buNone/>
            </a:pPr>
            <a:r>
              <a:rPr lang="en-US" sz="1500" dirty="0">
                <a:latin typeface="Comic Sans MS" panose="030F0702030302020204" pitchFamily="66" charset="0"/>
              </a:rPr>
              <a:t>It converts the raw output scores (logits) into probabilities, where each output value is in the range (0, 1) and the sum of all output values is 1.</a:t>
            </a:r>
          </a:p>
          <a:p>
            <a:pPr marL="0" indent="0" algn="just">
              <a:lnSpc>
                <a:spcPct val="100000"/>
              </a:lnSpc>
              <a:buFont typeface="Arial" panose="020B0604020202020204" pitchFamily="34" charset="0"/>
              <a:buNone/>
            </a:pPr>
            <a:r>
              <a:rPr lang="en-US" sz="1500" dirty="0">
                <a:latin typeface="Comic Sans MS" panose="030F0702030302020204" pitchFamily="66" charset="0"/>
              </a:rPr>
              <a:t>This allows the network to assign a </a:t>
            </a:r>
            <a:r>
              <a:rPr lang="en-US" sz="1500" b="1" dirty="0">
                <a:latin typeface="Comic Sans MS" panose="030F0702030302020204" pitchFamily="66" charset="0"/>
              </a:rPr>
              <a:t>probability</a:t>
            </a:r>
            <a:r>
              <a:rPr lang="en-US" sz="1500" dirty="0">
                <a:latin typeface="Comic Sans MS" panose="030F0702030302020204" pitchFamily="66" charset="0"/>
              </a:rPr>
              <a:t> to each class.</a:t>
            </a:r>
          </a:p>
        </p:txBody>
      </p:sp>
      <p:pic>
        <p:nvPicPr>
          <p:cNvPr id="133" name="Picture 132" descr="A diagram of a dog&#10;&#10;Description automatically generated">
            <a:extLst>
              <a:ext uri="{FF2B5EF4-FFF2-40B4-BE49-F238E27FC236}">
                <a16:creationId xmlns:a16="http://schemas.microsoft.com/office/drawing/2014/main" id="{B673CD07-F2AD-05D0-F0B1-19D3F901F9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13433" y="3744227"/>
            <a:ext cx="4785717" cy="2292029"/>
          </a:xfrm>
          <a:prstGeom prst="rect">
            <a:avLst/>
          </a:prstGeom>
        </p:spPr>
      </p:pic>
    </p:spTree>
    <p:extLst>
      <p:ext uri="{BB962C8B-B14F-4D97-AF65-F5344CB8AC3E}">
        <p14:creationId xmlns:p14="http://schemas.microsoft.com/office/powerpoint/2010/main" val="3997435162"/>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A67E16-807E-5BDB-5EA9-A934FFDB242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 y="-2307"/>
            <a:ext cx="12191980" cy="6856195"/>
          </a:xfrm>
          <a:prstGeom prst="rect">
            <a:avLst/>
          </a:prstGeom>
        </p:spPr>
      </p:pic>
      <p:sp>
        <p:nvSpPr>
          <p:cNvPr id="20" name="Rectangle 19">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descr="A logo with a red square and black text&#10;&#10;Description automatically generated">
            <a:extLst>
              <a:ext uri="{FF2B5EF4-FFF2-40B4-BE49-F238E27FC236}">
                <a16:creationId xmlns:a16="http://schemas.microsoft.com/office/drawing/2014/main" id="{C3E5124C-39F0-D26A-D9E2-15EDAA4A763C}"/>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6271" t="12736" r="4811" b="15167"/>
          <a:stretch/>
        </p:blipFill>
        <p:spPr>
          <a:xfrm>
            <a:off x="9497321" y="1103272"/>
            <a:ext cx="2059137" cy="81394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14" name="Title 1">
            <a:extLst>
              <a:ext uri="{FF2B5EF4-FFF2-40B4-BE49-F238E27FC236}">
                <a16:creationId xmlns:a16="http://schemas.microsoft.com/office/drawing/2014/main" id="{DABF7B4D-9DD7-F0BF-4773-3616DCAEE8BB}"/>
              </a:ext>
            </a:extLst>
          </p:cNvPr>
          <p:cNvSpPr txBox="1">
            <a:spLocks/>
          </p:cNvSpPr>
          <p:nvPr/>
        </p:nvSpPr>
        <p:spPr>
          <a:xfrm>
            <a:off x="289378" y="181004"/>
            <a:ext cx="5393361" cy="8864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Aharoni" panose="02010803020104030203" pitchFamily="2" charset="-79"/>
                <a:cs typeface="Aharoni" panose="02010803020104030203" pitchFamily="2" charset="-79"/>
              </a:rPr>
              <a:t>Introduction to </a:t>
            </a:r>
            <a:r>
              <a:rPr lang="en-US" sz="3600" dirty="0" err="1">
                <a:latin typeface="Aharoni" panose="02010803020104030203" pitchFamily="2" charset="-79"/>
                <a:cs typeface="Aharoni" panose="02010803020104030203" pitchFamily="2" charset="-79"/>
              </a:rPr>
              <a:t>Keras</a:t>
            </a:r>
            <a:endParaRPr lang="en-US" sz="3600" dirty="0">
              <a:latin typeface="Aharoni" panose="02010803020104030203" pitchFamily="2" charset="-79"/>
              <a:cs typeface="Aharoni" panose="02010803020104030203" pitchFamily="2" charset="-79"/>
            </a:endParaRPr>
          </a:p>
        </p:txBody>
      </p:sp>
      <p:sp>
        <p:nvSpPr>
          <p:cNvPr id="15" name="Content Placeholder 2">
            <a:extLst>
              <a:ext uri="{FF2B5EF4-FFF2-40B4-BE49-F238E27FC236}">
                <a16:creationId xmlns:a16="http://schemas.microsoft.com/office/drawing/2014/main" id="{E04DE310-EF56-FF89-D5B2-9ABC88337849}"/>
              </a:ext>
            </a:extLst>
          </p:cNvPr>
          <p:cNvSpPr txBox="1">
            <a:spLocks/>
          </p:cNvSpPr>
          <p:nvPr/>
        </p:nvSpPr>
        <p:spPr>
          <a:xfrm>
            <a:off x="289377" y="1160373"/>
            <a:ext cx="9710657" cy="8065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500" dirty="0" err="1">
                <a:latin typeface="Comic Sans MS" panose="030F0702030302020204" pitchFamily="66" charset="0"/>
              </a:rPr>
              <a:t>Keras</a:t>
            </a:r>
            <a:r>
              <a:rPr lang="en-US" sz="1500" dirty="0">
                <a:latin typeface="Comic Sans MS" panose="030F0702030302020204" pitchFamily="66" charset="0"/>
              </a:rPr>
              <a:t> is a powerful and user-friendly open-source neural network library, designed to enable fast experimentation with deep neural networks. It acts as an interface for the TensorFlow library, streamlining the process of designing and training deep learning models. </a:t>
            </a:r>
          </a:p>
        </p:txBody>
      </p:sp>
      <p:sp>
        <p:nvSpPr>
          <p:cNvPr id="16" name="TextBox 15">
            <a:extLst>
              <a:ext uri="{FF2B5EF4-FFF2-40B4-BE49-F238E27FC236}">
                <a16:creationId xmlns:a16="http://schemas.microsoft.com/office/drawing/2014/main" id="{95BBF410-CD9B-3082-EF63-D6DA9E50AB97}"/>
              </a:ext>
            </a:extLst>
          </p:cNvPr>
          <p:cNvSpPr txBox="1"/>
          <p:nvPr/>
        </p:nvSpPr>
        <p:spPr>
          <a:xfrm>
            <a:off x="289377" y="2188445"/>
            <a:ext cx="5393361" cy="400110"/>
          </a:xfrm>
          <a:prstGeom prst="rect">
            <a:avLst/>
          </a:prstGeom>
          <a:noFill/>
        </p:spPr>
        <p:txBody>
          <a:bodyPr wrap="square">
            <a:spAutoFit/>
          </a:bodyPr>
          <a:lstStyle/>
          <a:p>
            <a:r>
              <a:rPr lang="en-US" sz="2000" dirty="0">
                <a:solidFill>
                  <a:schemeClr val="tx2">
                    <a:lumMod val="75000"/>
                    <a:lumOff val="25000"/>
                  </a:schemeClr>
                </a:solidFill>
                <a:latin typeface="Aharoni" panose="02010803020104030203" pitchFamily="2" charset="-79"/>
                <a:cs typeface="Aharoni" panose="02010803020104030203" pitchFamily="2" charset="-79"/>
              </a:rPr>
              <a:t>How </a:t>
            </a:r>
            <a:r>
              <a:rPr lang="en-US" sz="2000" dirty="0" err="1">
                <a:solidFill>
                  <a:schemeClr val="tx2">
                    <a:lumMod val="75000"/>
                    <a:lumOff val="25000"/>
                  </a:schemeClr>
                </a:solidFill>
                <a:latin typeface="Aharoni" panose="02010803020104030203" pitchFamily="2" charset="-79"/>
                <a:cs typeface="Aharoni" panose="02010803020104030203" pitchFamily="2" charset="-79"/>
              </a:rPr>
              <a:t>Keras</a:t>
            </a:r>
            <a:r>
              <a:rPr lang="en-US" sz="2000" dirty="0">
                <a:solidFill>
                  <a:schemeClr val="tx2">
                    <a:lumMod val="75000"/>
                    <a:lumOff val="25000"/>
                  </a:schemeClr>
                </a:solidFill>
                <a:latin typeface="Aharoni" panose="02010803020104030203" pitchFamily="2" charset="-79"/>
                <a:cs typeface="Aharoni" panose="02010803020104030203" pitchFamily="2" charset="-79"/>
              </a:rPr>
              <a:t> is used in our project</a:t>
            </a:r>
          </a:p>
        </p:txBody>
      </p:sp>
      <p:sp>
        <p:nvSpPr>
          <p:cNvPr id="17" name="Content Placeholder 2">
            <a:extLst>
              <a:ext uri="{FF2B5EF4-FFF2-40B4-BE49-F238E27FC236}">
                <a16:creationId xmlns:a16="http://schemas.microsoft.com/office/drawing/2014/main" id="{A549E32E-36BE-7D3B-1D35-5C2FD2C66212}"/>
              </a:ext>
            </a:extLst>
          </p:cNvPr>
          <p:cNvSpPr>
            <a:spLocks noGrp="1"/>
          </p:cNvSpPr>
          <p:nvPr>
            <p:ph idx="1"/>
          </p:nvPr>
        </p:nvSpPr>
        <p:spPr>
          <a:xfrm>
            <a:off x="391994" y="2681401"/>
            <a:ext cx="11453045" cy="3995595"/>
          </a:xfrm>
        </p:spPr>
        <p:txBody>
          <a:bodyPr>
            <a:normAutofit/>
          </a:bodyPr>
          <a:lstStyle/>
          <a:p>
            <a:pPr marL="0" marR="0" lvl="0" indent="0" algn="l" defTabSz="914400" rtl="0" eaLnBrk="0" fontAlgn="base" latinLnBrk="0" hangingPunct="0">
              <a:lnSpc>
                <a:spcPct val="100000"/>
              </a:lnSpc>
              <a:spcBef>
                <a:spcPts val="1200"/>
              </a:spcBef>
              <a:spcAft>
                <a:spcPct val="0"/>
              </a:spcAft>
              <a:buClrTx/>
              <a:buSzTx/>
              <a:buFontTx/>
              <a:buNone/>
              <a:tabLst/>
            </a:pPr>
            <a:r>
              <a:rPr kumimoji="0" lang="en-US" altLang="en-US" sz="1500" b="1" i="0" u="none" strike="noStrike" cap="none" normalizeH="0" baseline="0" dirty="0">
                <a:ln>
                  <a:noFill/>
                </a:ln>
                <a:solidFill>
                  <a:schemeClr val="tx1"/>
                </a:solidFill>
                <a:effectLst/>
                <a:latin typeface="Comic Sans MS" panose="030F0702030302020204" pitchFamily="66" charset="0"/>
              </a:rPr>
              <a:t>- Data Augmentation: </a:t>
            </a:r>
            <a:r>
              <a:rPr kumimoji="0" lang="en-US" altLang="en-US" sz="1500" b="0" i="0" u="none" strike="noStrike" cap="none" normalizeH="0" baseline="0" dirty="0">
                <a:ln>
                  <a:noFill/>
                </a:ln>
                <a:solidFill>
                  <a:schemeClr val="tx1"/>
                </a:solidFill>
                <a:effectLst/>
                <a:latin typeface="Comic Sans MS" panose="030F0702030302020204" pitchFamily="66" charset="0"/>
              </a:rPr>
              <a:t>Utilizing Keras's ImageDataGenerator, we automate the normalization of image data and augment your dataset in real-time.</a:t>
            </a:r>
          </a:p>
          <a:p>
            <a:pPr marL="0" marR="0" lvl="0" indent="0" algn="l" defTabSz="914400" rtl="0" eaLnBrk="0" fontAlgn="base" latinLnBrk="0" hangingPunct="0">
              <a:lnSpc>
                <a:spcPct val="100000"/>
              </a:lnSpc>
              <a:spcBef>
                <a:spcPts val="1200"/>
              </a:spcBef>
              <a:spcAft>
                <a:spcPct val="0"/>
              </a:spcAft>
              <a:buClrTx/>
              <a:buSzTx/>
              <a:buFontTx/>
              <a:buNone/>
              <a:tabLst/>
            </a:pPr>
            <a:r>
              <a:rPr kumimoji="0" lang="en-US" altLang="en-US" sz="1500" b="1" i="0" u="none" strike="noStrike" cap="none" normalizeH="0" baseline="0" dirty="0">
                <a:ln>
                  <a:noFill/>
                </a:ln>
                <a:solidFill>
                  <a:schemeClr val="tx1"/>
                </a:solidFill>
                <a:effectLst/>
                <a:latin typeface="Comic Sans MS" panose="030F0702030302020204" pitchFamily="66" charset="0"/>
              </a:rPr>
              <a:t>- Model Construction: </a:t>
            </a:r>
            <a:r>
              <a:rPr kumimoji="0" lang="en-US" altLang="en-US" sz="1500" b="0" i="0" u="none" strike="noStrike" cap="none" normalizeH="0" baseline="0" dirty="0">
                <a:ln>
                  <a:noFill/>
                </a:ln>
                <a:solidFill>
                  <a:schemeClr val="tx1"/>
                </a:solidFill>
                <a:effectLst/>
                <a:latin typeface="Comic Sans MS" panose="030F0702030302020204" pitchFamily="66" charset="0"/>
              </a:rPr>
              <a:t>Keras's sequential API enables straightforward stacking of layers for building CNN models. This includes convolutional layers, </a:t>
            </a:r>
            <a:r>
              <a:rPr kumimoji="0" lang="en-US" altLang="en-US" sz="1500" b="0" i="0" u="none" strike="noStrike" cap="none" normalizeH="0" baseline="0" dirty="0" err="1">
                <a:ln>
                  <a:noFill/>
                </a:ln>
                <a:solidFill>
                  <a:schemeClr val="tx1"/>
                </a:solidFill>
                <a:effectLst/>
                <a:latin typeface="Comic Sans MS" panose="030F0702030302020204" pitchFamily="66" charset="0"/>
              </a:rPr>
              <a:t>ReLU</a:t>
            </a:r>
            <a:r>
              <a:rPr kumimoji="0" lang="en-US" altLang="en-US" sz="1500" b="0" i="0" u="none" strike="noStrike" cap="none" normalizeH="0" baseline="0" dirty="0">
                <a:ln>
                  <a:noFill/>
                </a:ln>
                <a:solidFill>
                  <a:schemeClr val="tx1"/>
                </a:solidFill>
                <a:effectLst/>
                <a:latin typeface="Comic Sans MS" panose="030F0702030302020204" pitchFamily="66" charset="0"/>
              </a:rPr>
              <a:t> activations, pooling layers, and dropout layers, all defined clearly using Keras's functional interfaces.</a:t>
            </a:r>
          </a:p>
          <a:p>
            <a:pPr marL="0" marR="0" lvl="0" indent="0" algn="l" defTabSz="914400" rtl="0" eaLnBrk="0" fontAlgn="base" latinLnBrk="0" hangingPunct="0">
              <a:lnSpc>
                <a:spcPct val="100000"/>
              </a:lnSpc>
              <a:spcBef>
                <a:spcPts val="1200"/>
              </a:spcBef>
              <a:spcAft>
                <a:spcPct val="0"/>
              </a:spcAft>
              <a:buClrTx/>
              <a:buSzTx/>
              <a:buFontTx/>
              <a:buNone/>
              <a:tabLst/>
            </a:pPr>
            <a:r>
              <a:rPr kumimoji="0" lang="en-US" altLang="en-US" sz="1500" b="1" i="0" u="none" strike="noStrike" cap="none" normalizeH="0" baseline="0" dirty="0">
                <a:ln>
                  <a:noFill/>
                </a:ln>
                <a:solidFill>
                  <a:schemeClr val="tx1"/>
                </a:solidFill>
                <a:effectLst/>
                <a:latin typeface="Comic Sans MS" panose="030F0702030302020204" pitchFamily="66" charset="0"/>
              </a:rPr>
              <a:t>- Model Compilation: </a:t>
            </a:r>
            <a:r>
              <a:rPr kumimoji="0" lang="en-US" altLang="en-US" sz="1500" b="0" i="0" u="none" strike="noStrike" cap="none" normalizeH="0" baseline="0" dirty="0">
                <a:ln>
                  <a:noFill/>
                </a:ln>
                <a:solidFill>
                  <a:schemeClr val="tx1"/>
                </a:solidFill>
                <a:effectLst/>
                <a:latin typeface="Comic Sans MS" panose="030F0702030302020204" pitchFamily="66" charset="0"/>
              </a:rPr>
              <a:t>Keras's flexibility allows for specifying optimizer, loss function, and metrics crucial for effective learning from training data. </a:t>
            </a:r>
          </a:p>
          <a:p>
            <a:pPr marL="0" marR="0" lvl="0" indent="0" algn="l" defTabSz="914400" rtl="0" eaLnBrk="0" fontAlgn="base" latinLnBrk="0" hangingPunct="0">
              <a:lnSpc>
                <a:spcPct val="100000"/>
              </a:lnSpc>
              <a:spcBef>
                <a:spcPts val="1200"/>
              </a:spcBef>
              <a:spcAft>
                <a:spcPct val="0"/>
              </a:spcAft>
              <a:buClrTx/>
              <a:buSzTx/>
              <a:buFontTx/>
              <a:buNone/>
              <a:tabLst/>
            </a:pPr>
            <a:r>
              <a:rPr kumimoji="0" lang="en-US" altLang="en-US" sz="1500" b="1" i="0" u="none" strike="noStrike" cap="none" normalizeH="0" baseline="0" dirty="0">
                <a:ln>
                  <a:noFill/>
                </a:ln>
                <a:solidFill>
                  <a:schemeClr val="tx1"/>
                </a:solidFill>
                <a:effectLst/>
                <a:latin typeface="Comic Sans MS" panose="030F0702030302020204" pitchFamily="66" charset="0"/>
              </a:rPr>
              <a:t>- Training: </a:t>
            </a:r>
            <a:r>
              <a:rPr kumimoji="0" lang="en-US" altLang="en-US" sz="1500" b="0" i="0" u="none" strike="noStrike" cap="none" normalizeH="0" baseline="0" dirty="0" err="1">
                <a:ln>
                  <a:noFill/>
                </a:ln>
                <a:solidFill>
                  <a:schemeClr val="tx1"/>
                </a:solidFill>
                <a:effectLst/>
                <a:latin typeface="Comic Sans MS" panose="030F0702030302020204" pitchFamily="66" charset="0"/>
              </a:rPr>
              <a:t>Keras</a:t>
            </a:r>
            <a:r>
              <a:rPr kumimoji="0" lang="en-US" altLang="en-US" sz="1500" b="0" i="0" u="none" strike="noStrike" cap="none" normalizeH="0" baseline="0" dirty="0">
                <a:ln>
                  <a:noFill/>
                </a:ln>
                <a:solidFill>
                  <a:schemeClr val="tx1"/>
                </a:solidFill>
                <a:effectLst/>
                <a:latin typeface="Comic Sans MS" panose="030F0702030302020204" pitchFamily="66" charset="0"/>
              </a:rPr>
              <a:t> facilitates model training with methods like .fit(), and we employ callbacks such as </a:t>
            </a:r>
            <a:r>
              <a:rPr kumimoji="0" lang="en-US" altLang="en-US" sz="1500" b="0" i="0" u="none" strike="noStrike" cap="none" normalizeH="0" baseline="0" dirty="0" err="1">
                <a:ln>
                  <a:noFill/>
                </a:ln>
                <a:solidFill>
                  <a:schemeClr val="tx1"/>
                </a:solidFill>
                <a:effectLst/>
                <a:latin typeface="Comic Sans MS" panose="030F0702030302020204" pitchFamily="66" charset="0"/>
              </a:rPr>
              <a:t>ModelCheckpoint</a:t>
            </a:r>
            <a:r>
              <a:rPr kumimoji="0" lang="en-US" altLang="en-US" sz="1500" b="0" i="0" u="none" strike="noStrike" cap="none" normalizeH="0" baseline="0" dirty="0">
                <a:ln>
                  <a:noFill/>
                </a:ln>
                <a:solidFill>
                  <a:schemeClr val="tx1"/>
                </a:solidFill>
                <a:effectLst/>
                <a:latin typeface="Comic Sans MS" panose="030F0702030302020204" pitchFamily="66" charset="0"/>
              </a:rPr>
              <a:t>, </a:t>
            </a:r>
            <a:r>
              <a:rPr kumimoji="0" lang="en-US" altLang="en-US" sz="1500" b="0" i="0" u="none" strike="noStrike" cap="none" normalizeH="0" baseline="0" dirty="0" err="1">
                <a:ln>
                  <a:noFill/>
                </a:ln>
                <a:solidFill>
                  <a:schemeClr val="tx1"/>
                </a:solidFill>
                <a:effectLst/>
                <a:latin typeface="Comic Sans MS" panose="030F0702030302020204" pitchFamily="66" charset="0"/>
              </a:rPr>
              <a:t>EarlyStopping</a:t>
            </a:r>
            <a:r>
              <a:rPr kumimoji="0" lang="en-US" altLang="en-US" sz="1500" b="0" i="0" u="none" strike="noStrike" cap="none" normalizeH="0" baseline="0" dirty="0">
                <a:ln>
                  <a:noFill/>
                </a:ln>
                <a:solidFill>
                  <a:schemeClr val="tx1"/>
                </a:solidFill>
                <a:effectLst/>
                <a:latin typeface="Comic Sans MS" panose="030F0702030302020204" pitchFamily="66" charset="0"/>
              </a:rPr>
              <a:t>, and </a:t>
            </a:r>
            <a:r>
              <a:rPr kumimoji="0" lang="en-US" altLang="en-US" sz="1500" b="0" i="0" u="none" strike="noStrike" cap="none" normalizeH="0" baseline="0" dirty="0" err="1">
                <a:ln>
                  <a:noFill/>
                </a:ln>
                <a:solidFill>
                  <a:schemeClr val="tx1"/>
                </a:solidFill>
                <a:effectLst/>
                <a:latin typeface="Comic Sans MS" panose="030F0702030302020204" pitchFamily="66" charset="0"/>
              </a:rPr>
              <a:t>ReduceLROnPlateau</a:t>
            </a:r>
            <a:r>
              <a:rPr kumimoji="0" lang="en-US" altLang="en-US" sz="1500" b="0" i="0" u="none" strike="noStrike" cap="none" normalizeH="0" baseline="0" dirty="0">
                <a:ln>
                  <a:noFill/>
                </a:ln>
                <a:solidFill>
                  <a:schemeClr val="tx1"/>
                </a:solidFill>
                <a:effectLst/>
                <a:latin typeface="Comic Sans MS" panose="030F0702030302020204" pitchFamily="66" charset="0"/>
              </a:rPr>
              <a:t> for efficient training, saving the best models, stopping training based on validation loss, and adjusting learning rate respectively.</a:t>
            </a:r>
          </a:p>
          <a:p>
            <a:pPr marL="0" marR="0" lvl="0" indent="0" algn="l" defTabSz="914400" rtl="0" eaLnBrk="0" fontAlgn="base" latinLnBrk="0" hangingPunct="0">
              <a:lnSpc>
                <a:spcPct val="100000"/>
              </a:lnSpc>
              <a:spcBef>
                <a:spcPts val="1200"/>
              </a:spcBef>
              <a:spcAft>
                <a:spcPct val="0"/>
              </a:spcAft>
              <a:buClrTx/>
              <a:buSzTx/>
              <a:buFontTx/>
              <a:buNone/>
              <a:tabLst/>
            </a:pPr>
            <a:r>
              <a:rPr kumimoji="0" lang="en-US" altLang="en-US" sz="1500" b="1" i="0" u="none" strike="noStrike" cap="none" normalizeH="0" baseline="0" dirty="0">
                <a:ln>
                  <a:noFill/>
                </a:ln>
                <a:solidFill>
                  <a:schemeClr val="tx1"/>
                </a:solidFill>
                <a:effectLst/>
                <a:latin typeface="Comic Sans MS" panose="030F0702030302020204" pitchFamily="66" charset="0"/>
              </a:rPr>
              <a:t>- Evaluation and Prediction: </a:t>
            </a:r>
            <a:r>
              <a:rPr kumimoji="0" lang="en-US" altLang="en-US" sz="1500" b="0" i="0" u="none" strike="noStrike" cap="none" normalizeH="0" baseline="0" dirty="0" err="1">
                <a:ln>
                  <a:noFill/>
                </a:ln>
                <a:solidFill>
                  <a:schemeClr val="tx1"/>
                </a:solidFill>
                <a:effectLst/>
                <a:latin typeface="Comic Sans MS" panose="030F0702030302020204" pitchFamily="66" charset="0"/>
              </a:rPr>
              <a:t>Keras</a:t>
            </a:r>
            <a:r>
              <a:rPr kumimoji="0" lang="en-US" altLang="en-US" sz="1500" b="0" i="0" u="none" strike="noStrike" cap="none" normalizeH="0" baseline="0" dirty="0">
                <a:ln>
                  <a:noFill/>
                </a:ln>
                <a:solidFill>
                  <a:schemeClr val="tx1"/>
                </a:solidFill>
                <a:effectLst/>
                <a:latin typeface="Comic Sans MS" panose="030F0702030302020204" pitchFamily="66" charset="0"/>
              </a:rPr>
              <a:t> supports model evaluation on validation sets, providing straightforward metrics for accuracy and loss measurement. It also enables predictions, crucial for assessing the CNN's effectiveness in recognizing emotions from facial expressions.</a:t>
            </a:r>
          </a:p>
        </p:txBody>
      </p:sp>
    </p:spTree>
    <p:extLst>
      <p:ext uri="{BB962C8B-B14F-4D97-AF65-F5344CB8AC3E}">
        <p14:creationId xmlns:p14="http://schemas.microsoft.com/office/powerpoint/2010/main" val="3191797966"/>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A67E16-807E-5BDB-5EA9-A934FFDB242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 y="907"/>
            <a:ext cx="12191980" cy="6856195"/>
          </a:xfrm>
          <a:prstGeom prst="rect">
            <a:avLst/>
          </a:prstGeom>
        </p:spPr>
      </p:pic>
      <p:sp>
        <p:nvSpPr>
          <p:cNvPr id="20" name="Rectangle 19">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itle 1">
            <a:extLst>
              <a:ext uri="{FF2B5EF4-FFF2-40B4-BE49-F238E27FC236}">
                <a16:creationId xmlns:a16="http://schemas.microsoft.com/office/drawing/2014/main" id="{63254341-3112-A5DC-ADBC-0FE14453F6D0}"/>
              </a:ext>
            </a:extLst>
          </p:cNvPr>
          <p:cNvSpPr>
            <a:spLocks noGrp="1"/>
          </p:cNvSpPr>
          <p:nvPr>
            <p:ph type="title"/>
          </p:nvPr>
        </p:nvSpPr>
        <p:spPr>
          <a:xfrm>
            <a:off x="386953" y="241018"/>
            <a:ext cx="5417871" cy="726963"/>
          </a:xfrm>
        </p:spPr>
        <p:txBody>
          <a:bodyPr anchor="b">
            <a:normAutofit/>
          </a:bodyPr>
          <a:lstStyle/>
          <a:p>
            <a:r>
              <a:rPr lang="en-US" sz="3600" dirty="0">
                <a:latin typeface="Aharoni" panose="02010803020104030203" pitchFamily="2" charset="-79"/>
                <a:cs typeface="Aharoni" panose="02010803020104030203" pitchFamily="2" charset="-79"/>
              </a:rPr>
              <a:t>Training Process</a:t>
            </a:r>
          </a:p>
        </p:txBody>
      </p:sp>
      <p:sp>
        <p:nvSpPr>
          <p:cNvPr id="13" name="Content Placeholder 2">
            <a:extLst>
              <a:ext uri="{FF2B5EF4-FFF2-40B4-BE49-F238E27FC236}">
                <a16:creationId xmlns:a16="http://schemas.microsoft.com/office/drawing/2014/main" id="{33C1CDCC-7C26-C1C3-08BD-A1BD5EF36E64}"/>
              </a:ext>
            </a:extLst>
          </p:cNvPr>
          <p:cNvSpPr>
            <a:spLocks noGrp="1"/>
          </p:cNvSpPr>
          <p:nvPr>
            <p:ph idx="1"/>
          </p:nvPr>
        </p:nvSpPr>
        <p:spPr>
          <a:xfrm>
            <a:off x="386954" y="1165781"/>
            <a:ext cx="6646853" cy="5698312"/>
          </a:xfrm>
        </p:spPr>
        <p:txBody>
          <a:bodyPr vert="horz" lIns="91440" tIns="45720" rIns="91440" bIns="45720" rtlCol="0" anchor="t">
            <a:normAutofit/>
          </a:bodyPr>
          <a:lstStyle/>
          <a:p>
            <a:pPr marL="0" indent="0" algn="just">
              <a:lnSpc>
                <a:spcPct val="100000"/>
              </a:lnSpc>
              <a:buNone/>
            </a:pPr>
            <a:r>
              <a:rPr lang="en-US" sz="1600" b="1" dirty="0">
                <a:latin typeface="Comic Sans MS"/>
              </a:rPr>
              <a:t>Batch size:</a:t>
            </a:r>
          </a:p>
          <a:p>
            <a:pPr marL="0" indent="0">
              <a:buNone/>
            </a:pPr>
            <a:r>
              <a:rPr lang="en-US" sz="1600" dirty="0">
                <a:latin typeface="Comic Sans MS"/>
              </a:rPr>
              <a:t>Is the number of samples that will be passed through to the network at one time, i.e. i</a:t>
            </a:r>
            <a:r>
              <a:rPr lang="en-US" sz="1600" dirty="0">
                <a:solidFill>
                  <a:srgbClr val="0D0D0D"/>
                </a:solidFill>
                <a:latin typeface="Comic Sans MS"/>
              </a:rPr>
              <a:t>nstead of feeding the entire dataset to the neural network at once, we divide the dataset into smaller batches. The model is trained on these smaller batches one at a time.</a:t>
            </a:r>
            <a:br>
              <a:rPr lang="en-US" sz="1600" dirty="0">
                <a:solidFill>
                  <a:srgbClr val="0D0D0D"/>
                </a:solidFill>
                <a:latin typeface="Comic Sans MS"/>
              </a:rPr>
            </a:br>
            <a:br>
              <a:rPr lang="en-US" sz="1600" dirty="0">
                <a:solidFill>
                  <a:srgbClr val="0D0D0D"/>
                </a:solidFill>
                <a:latin typeface="Comic Sans MS"/>
              </a:rPr>
            </a:br>
            <a:br>
              <a:rPr lang="en-US" sz="1600" dirty="0">
                <a:solidFill>
                  <a:srgbClr val="0D0D0D"/>
                </a:solidFill>
                <a:latin typeface="Comic Sans MS"/>
              </a:rPr>
            </a:br>
            <a:r>
              <a:rPr lang="en-US" sz="1600" dirty="0">
                <a:solidFill>
                  <a:srgbClr val="0D0D0D"/>
                </a:solidFill>
                <a:highlight>
                  <a:srgbClr val="FFFF00"/>
                </a:highlight>
                <a:latin typeface="Comic Sans MS"/>
              </a:rPr>
              <a:t>Have a look at your notebook</a:t>
            </a:r>
          </a:p>
          <a:p>
            <a:pPr marL="0" indent="0">
              <a:buNone/>
            </a:pPr>
            <a:endParaRPr lang="en-US" sz="1600" dirty="0">
              <a:solidFill>
                <a:srgbClr val="0D0D0D"/>
              </a:solidFill>
              <a:latin typeface="Comic Sans MS" panose="030F0702030302020204" pitchFamily="66" charset="0"/>
            </a:endParaRPr>
          </a:p>
          <a:p>
            <a:pPr marL="0" indent="0">
              <a:buNone/>
            </a:pPr>
            <a:endParaRPr lang="en-US" sz="1600" dirty="0">
              <a:solidFill>
                <a:srgbClr val="0D0D0D"/>
              </a:solidFill>
              <a:latin typeface="Comic Sans MS" panose="030F0702030302020204" pitchFamily="66" charset="0"/>
            </a:endParaRPr>
          </a:p>
          <a:p>
            <a:pPr marL="0" indent="0">
              <a:buNone/>
            </a:pPr>
            <a:endParaRPr lang="en-US" sz="1600" dirty="0">
              <a:solidFill>
                <a:srgbClr val="0D0D0D"/>
              </a:solidFill>
              <a:latin typeface="Comic Sans MS" panose="030F0702030302020204" pitchFamily="66" charset="0"/>
            </a:endParaRPr>
          </a:p>
          <a:p>
            <a:pPr marL="0" indent="0">
              <a:buNone/>
            </a:pPr>
            <a:r>
              <a:rPr lang="en-US" sz="1600" b="1" dirty="0">
                <a:solidFill>
                  <a:srgbClr val="0D0D0D"/>
                </a:solidFill>
                <a:latin typeface="Comic Sans MS"/>
              </a:rPr>
              <a:t>Learning Rate: </a:t>
            </a:r>
            <a:r>
              <a:rPr lang="en-US" sz="1100" dirty="0">
                <a:solidFill>
                  <a:srgbClr val="000000"/>
                </a:solidFill>
                <a:latin typeface="Arial"/>
                <a:cs typeface="Arial"/>
              </a:rPr>
              <a:t> </a:t>
            </a:r>
          </a:p>
          <a:p>
            <a:pPr marL="0" indent="0">
              <a:buNone/>
            </a:pPr>
            <a:r>
              <a:rPr lang="en-US" sz="1600" dirty="0">
                <a:solidFill>
                  <a:srgbClr val="000000"/>
                </a:solidFill>
                <a:latin typeface="Comic Sans MS"/>
                <a:cs typeface="Arial"/>
              </a:rPr>
              <a:t>It is a crucial hyperparameter in neural network training, determining the step size at each iteration while moving towards a minimum of the loss function. It is typically set between 0.01 and 0.0001, representing small values to ensure gradual updates to the weights.  Balances training speed and stability, impacting model accuracy and loss.</a:t>
            </a:r>
          </a:p>
          <a:p>
            <a:pPr marL="0" indent="0">
              <a:buNone/>
            </a:pPr>
            <a:endParaRPr lang="en-US" sz="1600" dirty="0">
              <a:latin typeface="Comic Sans MS"/>
              <a:cs typeface="Arial"/>
            </a:endParaRPr>
          </a:p>
          <a:p>
            <a:pPr marL="0" indent="0" algn="just">
              <a:lnSpc>
                <a:spcPct val="100000"/>
              </a:lnSpc>
              <a:buNone/>
            </a:pPr>
            <a:endParaRPr lang="en-US" sz="1600" dirty="0">
              <a:solidFill>
                <a:srgbClr val="000000"/>
              </a:solidFill>
              <a:latin typeface="Comic Sans MS" panose="030F0702030302020204" pitchFamily="66" charset="0"/>
            </a:endParaRPr>
          </a:p>
        </p:txBody>
      </p:sp>
      <p:pic>
        <p:nvPicPr>
          <p:cNvPr id="7" name="Picture 6" descr="A diagram of a diagram&#10;&#10;Description automatically generated">
            <a:extLst>
              <a:ext uri="{FF2B5EF4-FFF2-40B4-BE49-F238E27FC236}">
                <a16:creationId xmlns:a16="http://schemas.microsoft.com/office/drawing/2014/main" id="{02602E1C-1A00-4DF6-0886-186DCDA861E5}"/>
              </a:ext>
            </a:extLst>
          </p:cNvPr>
          <p:cNvPicPr>
            <a:picLocks noChangeAspect="1"/>
          </p:cNvPicPr>
          <p:nvPr/>
        </p:nvPicPr>
        <p:blipFill>
          <a:blip r:embed="rId4"/>
          <a:stretch>
            <a:fillRect/>
          </a:stretch>
        </p:blipFill>
        <p:spPr>
          <a:xfrm>
            <a:off x="7212294" y="237558"/>
            <a:ext cx="4211479" cy="3392215"/>
          </a:xfrm>
          <a:prstGeom prst="rect">
            <a:avLst/>
          </a:prstGeom>
        </p:spPr>
      </p:pic>
      <p:pic>
        <p:nvPicPr>
          <p:cNvPr id="4" name="Picture 3" descr="A diagram of a curve&#10;&#10;Description automatically generated">
            <a:extLst>
              <a:ext uri="{FF2B5EF4-FFF2-40B4-BE49-F238E27FC236}">
                <a16:creationId xmlns:a16="http://schemas.microsoft.com/office/drawing/2014/main" id="{3721CFD7-ECA0-1F58-F315-A4A46315CD6F}"/>
              </a:ext>
            </a:extLst>
          </p:cNvPr>
          <p:cNvPicPr>
            <a:picLocks noChangeAspect="1"/>
          </p:cNvPicPr>
          <p:nvPr/>
        </p:nvPicPr>
        <p:blipFill>
          <a:blip r:embed="rId5"/>
          <a:stretch>
            <a:fillRect/>
          </a:stretch>
        </p:blipFill>
        <p:spPr>
          <a:xfrm>
            <a:off x="7216665" y="3870166"/>
            <a:ext cx="4230416" cy="2774075"/>
          </a:xfrm>
          <a:prstGeom prst="rect">
            <a:avLst/>
          </a:prstGeom>
        </p:spPr>
      </p:pic>
    </p:spTree>
    <p:extLst>
      <p:ext uri="{BB962C8B-B14F-4D97-AF65-F5344CB8AC3E}">
        <p14:creationId xmlns:p14="http://schemas.microsoft.com/office/powerpoint/2010/main" val="62741518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A67E16-807E-5BDB-5EA9-A934FFDB242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 y="907"/>
            <a:ext cx="12191980" cy="6856195"/>
          </a:xfrm>
          <a:prstGeom prst="rect">
            <a:avLst/>
          </a:prstGeom>
        </p:spPr>
      </p:pic>
      <p:sp>
        <p:nvSpPr>
          <p:cNvPr id="20" name="Rectangle 19">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screenshot of a computer program&#10;&#10;Description automatically generated">
            <a:extLst>
              <a:ext uri="{FF2B5EF4-FFF2-40B4-BE49-F238E27FC236}">
                <a16:creationId xmlns:a16="http://schemas.microsoft.com/office/drawing/2014/main" id="{CEC06131-3233-64F0-D4BF-F0DE3E389AC2}"/>
              </a:ext>
            </a:extLst>
          </p:cNvPr>
          <p:cNvPicPr>
            <a:picLocks noChangeAspect="1"/>
          </p:cNvPicPr>
          <p:nvPr/>
        </p:nvPicPr>
        <p:blipFill rotWithShape="1">
          <a:blip r:embed="rId4">
            <a:extLst>
              <a:ext uri="{28A0092B-C50C-407E-A947-70E740481C1C}">
                <a14:useLocalDpi xmlns:a14="http://schemas.microsoft.com/office/drawing/2010/main" val="0"/>
              </a:ext>
            </a:extLst>
          </a:blip>
          <a:srcRect t="802" b="-763"/>
          <a:stretch/>
        </p:blipFill>
        <p:spPr>
          <a:xfrm>
            <a:off x="353123" y="1369281"/>
            <a:ext cx="5967347" cy="4685653"/>
          </a:xfrm>
          <a:prstGeom prst="rect">
            <a:avLst/>
          </a:prstGeom>
          <a:ln>
            <a:noFill/>
          </a:ln>
          <a:effectLst>
            <a:outerShdw blurRad="292100" dist="139700" dir="2700000" algn="tl" rotWithShape="0">
              <a:srgbClr val="333333">
                <a:alpha val="65000"/>
              </a:srgbClr>
            </a:outerShdw>
          </a:effectLst>
        </p:spPr>
      </p:pic>
      <p:sp>
        <p:nvSpPr>
          <p:cNvPr id="10" name="Rectangle: Rounded Corners 9">
            <a:extLst>
              <a:ext uri="{FF2B5EF4-FFF2-40B4-BE49-F238E27FC236}">
                <a16:creationId xmlns:a16="http://schemas.microsoft.com/office/drawing/2014/main" id="{072D3073-BE02-5C9E-A994-48CEC3B2A9D4}"/>
              </a:ext>
            </a:extLst>
          </p:cNvPr>
          <p:cNvSpPr/>
          <p:nvPr/>
        </p:nvSpPr>
        <p:spPr>
          <a:xfrm>
            <a:off x="378536" y="1369281"/>
            <a:ext cx="5968199" cy="1180979"/>
          </a:xfrm>
          <a:custGeom>
            <a:avLst/>
            <a:gdLst>
              <a:gd name="connsiteX0" fmla="*/ 0 w 5968199"/>
              <a:gd name="connsiteY0" fmla="*/ 196834 h 1180979"/>
              <a:gd name="connsiteX1" fmla="*/ 196834 w 5968199"/>
              <a:gd name="connsiteY1" fmla="*/ 0 h 1180979"/>
              <a:gd name="connsiteX2" fmla="*/ 865778 w 5968199"/>
              <a:gd name="connsiteY2" fmla="*/ 0 h 1180979"/>
              <a:gd name="connsiteX3" fmla="*/ 1311740 w 5968199"/>
              <a:gd name="connsiteY3" fmla="*/ 0 h 1180979"/>
              <a:gd name="connsiteX4" fmla="*/ 1813448 w 5968199"/>
              <a:gd name="connsiteY4" fmla="*/ 0 h 1180979"/>
              <a:gd name="connsiteX5" fmla="*/ 2426646 w 5968199"/>
              <a:gd name="connsiteY5" fmla="*/ 0 h 1180979"/>
              <a:gd name="connsiteX6" fmla="*/ 3039845 w 5968199"/>
              <a:gd name="connsiteY6" fmla="*/ 0 h 1180979"/>
              <a:gd name="connsiteX7" fmla="*/ 3541553 w 5968199"/>
              <a:gd name="connsiteY7" fmla="*/ 0 h 1180979"/>
              <a:gd name="connsiteX8" fmla="*/ 4099006 w 5968199"/>
              <a:gd name="connsiteY8" fmla="*/ 0 h 1180979"/>
              <a:gd name="connsiteX9" fmla="*/ 4600713 w 5968199"/>
              <a:gd name="connsiteY9" fmla="*/ 0 h 1180979"/>
              <a:gd name="connsiteX10" fmla="*/ 5046676 w 5968199"/>
              <a:gd name="connsiteY10" fmla="*/ 0 h 1180979"/>
              <a:gd name="connsiteX11" fmla="*/ 5771365 w 5968199"/>
              <a:gd name="connsiteY11" fmla="*/ 0 h 1180979"/>
              <a:gd name="connsiteX12" fmla="*/ 5968199 w 5968199"/>
              <a:gd name="connsiteY12" fmla="*/ 196834 h 1180979"/>
              <a:gd name="connsiteX13" fmla="*/ 5968199 w 5968199"/>
              <a:gd name="connsiteY13" fmla="*/ 598363 h 1180979"/>
              <a:gd name="connsiteX14" fmla="*/ 5968199 w 5968199"/>
              <a:gd name="connsiteY14" fmla="*/ 984145 h 1180979"/>
              <a:gd name="connsiteX15" fmla="*/ 5771365 w 5968199"/>
              <a:gd name="connsiteY15" fmla="*/ 1180979 h 1180979"/>
              <a:gd name="connsiteX16" fmla="*/ 5269657 w 5968199"/>
              <a:gd name="connsiteY16" fmla="*/ 1180979 h 1180979"/>
              <a:gd name="connsiteX17" fmla="*/ 4600713 w 5968199"/>
              <a:gd name="connsiteY17" fmla="*/ 1180979 h 1180979"/>
              <a:gd name="connsiteX18" fmla="*/ 3931770 w 5968199"/>
              <a:gd name="connsiteY18" fmla="*/ 1180979 h 1180979"/>
              <a:gd name="connsiteX19" fmla="*/ 3374317 w 5968199"/>
              <a:gd name="connsiteY19" fmla="*/ 1180979 h 1180979"/>
              <a:gd name="connsiteX20" fmla="*/ 2872609 w 5968199"/>
              <a:gd name="connsiteY20" fmla="*/ 1180979 h 1180979"/>
              <a:gd name="connsiteX21" fmla="*/ 2426646 w 5968199"/>
              <a:gd name="connsiteY21" fmla="*/ 1180979 h 1180979"/>
              <a:gd name="connsiteX22" fmla="*/ 1980684 w 5968199"/>
              <a:gd name="connsiteY22" fmla="*/ 1180979 h 1180979"/>
              <a:gd name="connsiteX23" fmla="*/ 1367486 w 5968199"/>
              <a:gd name="connsiteY23" fmla="*/ 1180979 h 1180979"/>
              <a:gd name="connsiteX24" fmla="*/ 810032 w 5968199"/>
              <a:gd name="connsiteY24" fmla="*/ 1180979 h 1180979"/>
              <a:gd name="connsiteX25" fmla="*/ 196834 w 5968199"/>
              <a:gd name="connsiteY25" fmla="*/ 1180979 h 1180979"/>
              <a:gd name="connsiteX26" fmla="*/ 0 w 5968199"/>
              <a:gd name="connsiteY26" fmla="*/ 984145 h 1180979"/>
              <a:gd name="connsiteX27" fmla="*/ 0 w 5968199"/>
              <a:gd name="connsiteY27" fmla="*/ 590490 h 1180979"/>
              <a:gd name="connsiteX28" fmla="*/ 0 w 5968199"/>
              <a:gd name="connsiteY28" fmla="*/ 196834 h 118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68199" h="1180979" extrusionOk="0">
                <a:moveTo>
                  <a:pt x="0" y="196834"/>
                </a:moveTo>
                <a:cubicBezTo>
                  <a:pt x="-4147" y="105494"/>
                  <a:pt x="112235" y="-11097"/>
                  <a:pt x="196834" y="0"/>
                </a:cubicBezTo>
                <a:cubicBezTo>
                  <a:pt x="429662" y="-45681"/>
                  <a:pt x="653704" y="8169"/>
                  <a:pt x="865778" y="0"/>
                </a:cubicBezTo>
                <a:cubicBezTo>
                  <a:pt x="1077852" y="-8169"/>
                  <a:pt x="1148390" y="4293"/>
                  <a:pt x="1311740" y="0"/>
                </a:cubicBezTo>
                <a:cubicBezTo>
                  <a:pt x="1475090" y="-4293"/>
                  <a:pt x="1698426" y="37230"/>
                  <a:pt x="1813448" y="0"/>
                </a:cubicBezTo>
                <a:cubicBezTo>
                  <a:pt x="1928470" y="-37230"/>
                  <a:pt x="2207096" y="72760"/>
                  <a:pt x="2426646" y="0"/>
                </a:cubicBezTo>
                <a:cubicBezTo>
                  <a:pt x="2646196" y="-72760"/>
                  <a:pt x="2887797" y="59672"/>
                  <a:pt x="3039845" y="0"/>
                </a:cubicBezTo>
                <a:cubicBezTo>
                  <a:pt x="3191893" y="-59672"/>
                  <a:pt x="3347015" y="45227"/>
                  <a:pt x="3541553" y="0"/>
                </a:cubicBezTo>
                <a:cubicBezTo>
                  <a:pt x="3736091" y="-45227"/>
                  <a:pt x="3891513" y="51132"/>
                  <a:pt x="4099006" y="0"/>
                </a:cubicBezTo>
                <a:cubicBezTo>
                  <a:pt x="4306499" y="-51132"/>
                  <a:pt x="4454286" y="59856"/>
                  <a:pt x="4600713" y="0"/>
                </a:cubicBezTo>
                <a:cubicBezTo>
                  <a:pt x="4747140" y="-59856"/>
                  <a:pt x="4948056" y="28529"/>
                  <a:pt x="5046676" y="0"/>
                </a:cubicBezTo>
                <a:cubicBezTo>
                  <a:pt x="5145296" y="-28529"/>
                  <a:pt x="5534561" y="41408"/>
                  <a:pt x="5771365" y="0"/>
                </a:cubicBezTo>
                <a:cubicBezTo>
                  <a:pt x="5885712" y="2319"/>
                  <a:pt x="5966043" y="82314"/>
                  <a:pt x="5968199" y="196834"/>
                </a:cubicBezTo>
                <a:cubicBezTo>
                  <a:pt x="6009436" y="357066"/>
                  <a:pt x="5960922" y="461485"/>
                  <a:pt x="5968199" y="598363"/>
                </a:cubicBezTo>
                <a:cubicBezTo>
                  <a:pt x="5975476" y="735241"/>
                  <a:pt x="5962892" y="791663"/>
                  <a:pt x="5968199" y="984145"/>
                </a:cubicBezTo>
                <a:cubicBezTo>
                  <a:pt x="5963348" y="1099447"/>
                  <a:pt x="5902810" y="1178381"/>
                  <a:pt x="5771365" y="1180979"/>
                </a:cubicBezTo>
                <a:cubicBezTo>
                  <a:pt x="5606747" y="1241002"/>
                  <a:pt x="5508653" y="1165976"/>
                  <a:pt x="5269657" y="1180979"/>
                </a:cubicBezTo>
                <a:cubicBezTo>
                  <a:pt x="5030661" y="1195982"/>
                  <a:pt x="4842069" y="1160637"/>
                  <a:pt x="4600713" y="1180979"/>
                </a:cubicBezTo>
                <a:cubicBezTo>
                  <a:pt x="4359357" y="1201321"/>
                  <a:pt x="4219712" y="1125031"/>
                  <a:pt x="3931770" y="1180979"/>
                </a:cubicBezTo>
                <a:cubicBezTo>
                  <a:pt x="3643828" y="1236927"/>
                  <a:pt x="3557261" y="1179089"/>
                  <a:pt x="3374317" y="1180979"/>
                </a:cubicBezTo>
                <a:cubicBezTo>
                  <a:pt x="3191373" y="1182869"/>
                  <a:pt x="3001554" y="1120785"/>
                  <a:pt x="2872609" y="1180979"/>
                </a:cubicBezTo>
                <a:cubicBezTo>
                  <a:pt x="2743664" y="1241173"/>
                  <a:pt x="2649294" y="1132229"/>
                  <a:pt x="2426646" y="1180979"/>
                </a:cubicBezTo>
                <a:cubicBezTo>
                  <a:pt x="2203998" y="1229729"/>
                  <a:pt x="2087830" y="1156555"/>
                  <a:pt x="1980684" y="1180979"/>
                </a:cubicBezTo>
                <a:cubicBezTo>
                  <a:pt x="1873538" y="1205403"/>
                  <a:pt x="1505786" y="1118710"/>
                  <a:pt x="1367486" y="1180979"/>
                </a:cubicBezTo>
                <a:cubicBezTo>
                  <a:pt x="1229186" y="1243248"/>
                  <a:pt x="979850" y="1127211"/>
                  <a:pt x="810032" y="1180979"/>
                </a:cubicBezTo>
                <a:cubicBezTo>
                  <a:pt x="640214" y="1234747"/>
                  <a:pt x="503002" y="1128469"/>
                  <a:pt x="196834" y="1180979"/>
                </a:cubicBezTo>
                <a:cubicBezTo>
                  <a:pt x="89912" y="1183944"/>
                  <a:pt x="29709" y="1101699"/>
                  <a:pt x="0" y="984145"/>
                </a:cubicBezTo>
                <a:cubicBezTo>
                  <a:pt x="-24889" y="904257"/>
                  <a:pt x="10874" y="702082"/>
                  <a:pt x="0" y="590490"/>
                </a:cubicBezTo>
                <a:cubicBezTo>
                  <a:pt x="-10874" y="478898"/>
                  <a:pt x="37164" y="385960"/>
                  <a:pt x="0" y="196834"/>
                </a:cubicBezTo>
                <a:close/>
              </a:path>
            </a:pathLst>
          </a:custGeom>
          <a:noFill/>
          <a:ln w="1905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3813905677">
                  <a:prstGeom prst="roundRect">
                    <a:avLst/>
                  </a:prstGeom>
                  <ask:type>
                    <ask:lineSketchScribble/>
                  </ask:type>
                </ask:lineSketchStyleProps>
              </a:ext>
            </a:extLst>
          </a:ln>
          <a:effectLst>
            <a:glow rad="101600">
              <a:schemeClr val="accent1">
                <a:satMod val="175000"/>
                <a:alpha val="40000"/>
              </a:schemeClr>
            </a:glow>
          </a:effectLst>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Rectangle: Rounded Corners 8">
            <a:extLst>
              <a:ext uri="{FF2B5EF4-FFF2-40B4-BE49-F238E27FC236}">
                <a16:creationId xmlns:a16="http://schemas.microsoft.com/office/drawing/2014/main" id="{6A9AFC0B-F16D-0437-07AC-8A12BD051FDE}"/>
              </a:ext>
            </a:extLst>
          </p:cNvPr>
          <p:cNvSpPr/>
          <p:nvPr/>
        </p:nvSpPr>
        <p:spPr>
          <a:xfrm>
            <a:off x="382682" y="2833241"/>
            <a:ext cx="5954151" cy="1400181"/>
          </a:xfrm>
          <a:custGeom>
            <a:avLst/>
            <a:gdLst>
              <a:gd name="connsiteX0" fmla="*/ 0 w 5954151"/>
              <a:gd name="connsiteY0" fmla="*/ 233368 h 1400181"/>
              <a:gd name="connsiteX1" fmla="*/ 233368 w 5954151"/>
              <a:gd name="connsiteY1" fmla="*/ 0 h 1400181"/>
              <a:gd name="connsiteX2" fmla="*/ 891858 w 5954151"/>
              <a:gd name="connsiteY2" fmla="*/ 0 h 1400181"/>
              <a:gd name="connsiteX3" fmla="*/ 1330851 w 5954151"/>
              <a:gd name="connsiteY3" fmla="*/ 0 h 1400181"/>
              <a:gd name="connsiteX4" fmla="*/ 1824718 w 5954151"/>
              <a:gd name="connsiteY4" fmla="*/ 0 h 1400181"/>
              <a:gd name="connsiteX5" fmla="*/ 2428334 w 5954151"/>
              <a:gd name="connsiteY5" fmla="*/ 0 h 1400181"/>
              <a:gd name="connsiteX6" fmla="*/ 3031950 w 5954151"/>
              <a:gd name="connsiteY6" fmla="*/ 0 h 1400181"/>
              <a:gd name="connsiteX7" fmla="*/ 3525817 w 5954151"/>
              <a:gd name="connsiteY7" fmla="*/ 0 h 1400181"/>
              <a:gd name="connsiteX8" fmla="*/ 4074558 w 5954151"/>
              <a:gd name="connsiteY8" fmla="*/ 0 h 1400181"/>
              <a:gd name="connsiteX9" fmla="*/ 4568426 w 5954151"/>
              <a:gd name="connsiteY9" fmla="*/ 0 h 1400181"/>
              <a:gd name="connsiteX10" fmla="*/ 5007419 w 5954151"/>
              <a:gd name="connsiteY10" fmla="*/ 0 h 1400181"/>
              <a:gd name="connsiteX11" fmla="*/ 5720783 w 5954151"/>
              <a:gd name="connsiteY11" fmla="*/ 0 h 1400181"/>
              <a:gd name="connsiteX12" fmla="*/ 5954151 w 5954151"/>
              <a:gd name="connsiteY12" fmla="*/ 233368 h 1400181"/>
              <a:gd name="connsiteX13" fmla="*/ 5954151 w 5954151"/>
              <a:gd name="connsiteY13" fmla="*/ 709425 h 1400181"/>
              <a:gd name="connsiteX14" fmla="*/ 5954151 w 5954151"/>
              <a:gd name="connsiteY14" fmla="*/ 1166813 h 1400181"/>
              <a:gd name="connsiteX15" fmla="*/ 5720783 w 5954151"/>
              <a:gd name="connsiteY15" fmla="*/ 1400181 h 1400181"/>
              <a:gd name="connsiteX16" fmla="*/ 5226916 w 5954151"/>
              <a:gd name="connsiteY16" fmla="*/ 1400181 h 1400181"/>
              <a:gd name="connsiteX17" fmla="*/ 4568426 w 5954151"/>
              <a:gd name="connsiteY17" fmla="*/ 1400181 h 1400181"/>
              <a:gd name="connsiteX18" fmla="*/ 3909936 w 5954151"/>
              <a:gd name="connsiteY18" fmla="*/ 1400181 h 1400181"/>
              <a:gd name="connsiteX19" fmla="*/ 3361195 w 5954151"/>
              <a:gd name="connsiteY19" fmla="*/ 1400181 h 1400181"/>
              <a:gd name="connsiteX20" fmla="*/ 2867327 w 5954151"/>
              <a:gd name="connsiteY20" fmla="*/ 1400181 h 1400181"/>
              <a:gd name="connsiteX21" fmla="*/ 2428334 w 5954151"/>
              <a:gd name="connsiteY21" fmla="*/ 1400181 h 1400181"/>
              <a:gd name="connsiteX22" fmla="*/ 1989341 w 5954151"/>
              <a:gd name="connsiteY22" fmla="*/ 1400181 h 1400181"/>
              <a:gd name="connsiteX23" fmla="*/ 1385725 w 5954151"/>
              <a:gd name="connsiteY23" fmla="*/ 1400181 h 1400181"/>
              <a:gd name="connsiteX24" fmla="*/ 836984 w 5954151"/>
              <a:gd name="connsiteY24" fmla="*/ 1400181 h 1400181"/>
              <a:gd name="connsiteX25" fmla="*/ 233368 w 5954151"/>
              <a:gd name="connsiteY25" fmla="*/ 1400181 h 1400181"/>
              <a:gd name="connsiteX26" fmla="*/ 0 w 5954151"/>
              <a:gd name="connsiteY26" fmla="*/ 1166813 h 1400181"/>
              <a:gd name="connsiteX27" fmla="*/ 0 w 5954151"/>
              <a:gd name="connsiteY27" fmla="*/ 700091 h 1400181"/>
              <a:gd name="connsiteX28" fmla="*/ 0 w 5954151"/>
              <a:gd name="connsiteY28" fmla="*/ 233368 h 140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54151" h="1400181" extrusionOk="0">
                <a:moveTo>
                  <a:pt x="0" y="233368"/>
                </a:moveTo>
                <a:cubicBezTo>
                  <a:pt x="-8065" y="138258"/>
                  <a:pt x="129918" y="-11707"/>
                  <a:pt x="233368" y="0"/>
                </a:cubicBezTo>
                <a:cubicBezTo>
                  <a:pt x="398271" y="-19579"/>
                  <a:pt x="638379" y="54055"/>
                  <a:pt x="891858" y="0"/>
                </a:cubicBezTo>
                <a:cubicBezTo>
                  <a:pt x="1145337" y="-54055"/>
                  <a:pt x="1226985" y="11435"/>
                  <a:pt x="1330851" y="0"/>
                </a:cubicBezTo>
                <a:cubicBezTo>
                  <a:pt x="1434717" y="-11435"/>
                  <a:pt x="1635294" y="33085"/>
                  <a:pt x="1824718" y="0"/>
                </a:cubicBezTo>
                <a:cubicBezTo>
                  <a:pt x="2014142" y="-33085"/>
                  <a:pt x="2193560" y="51055"/>
                  <a:pt x="2428334" y="0"/>
                </a:cubicBezTo>
                <a:cubicBezTo>
                  <a:pt x="2663108" y="-51055"/>
                  <a:pt x="2866900" y="71307"/>
                  <a:pt x="3031950" y="0"/>
                </a:cubicBezTo>
                <a:cubicBezTo>
                  <a:pt x="3197000" y="-71307"/>
                  <a:pt x="3426467" y="19634"/>
                  <a:pt x="3525817" y="0"/>
                </a:cubicBezTo>
                <a:cubicBezTo>
                  <a:pt x="3625167" y="-19634"/>
                  <a:pt x="3922384" y="11501"/>
                  <a:pt x="4074558" y="0"/>
                </a:cubicBezTo>
                <a:cubicBezTo>
                  <a:pt x="4226732" y="-11501"/>
                  <a:pt x="4361984" y="56775"/>
                  <a:pt x="4568426" y="0"/>
                </a:cubicBezTo>
                <a:cubicBezTo>
                  <a:pt x="4774868" y="-56775"/>
                  <a:pt x="4882410" y="48434"/>
                  <a:pt x="5007419" y="0"/>
                </a:cubicBezTo>
                <a:cubicBezTo>
                  <a:pt x="5132428" y="-48434"/>
                  <a:pt x="5458438" y="56503"/>
                  <a:pt x="5720783" y="0"/>
                </a:cubicBezTo>
                <a:cubicBezTo>
                  <a:pt x="5852245" y="1059"/>
                  <a:pt x="5948299" y="88708"/>
                  <a:pt x="5954151" y="233368"/>
                </a:cubicBezTo>
                <a:cubicBezTo>
                  <a:pt x="5955723" y="435990"/>
                  <a:pt x="5908967" y="493836"/>
                  <a:pt x="5954151" y="709425"/>
                </a:cubicBezTo>
                <a:cubicBezTo>
                  <a:pt x="5999335" y="925014"/>
                  <a:pt x="5906049" y="955371"/>
                  <a:pt x="5954151" y="1166813"/>
                </a:cubicBezTo>
                <a:cubicBezTo>
                  <a:pt x="5945657" y="1307245"/>
                  <a:pt x="5877384" y="1397014"/>
                  <a:pt x="5720783" y="1400181"/>
                </a:cubicBezTo>
                <a:cubicBezTo>
                  <a:pt x="5564039" y="1458978"/>
                  <a:pt x="5424476" y="1379020"/>
                  <a:pt x="5226916" y="1400181"/>
                </a:cubicBezTo>
                <a:cubicBezTo>
                  <a:pt x="5029356" y="1421342"/>
                  <a:pt x="4864475" y="1385332"/>
                  <a:pt x="4568426" y="1400181"/>
                </a:cubicBezTo>
                <a:cubicBezTo>
                  <a:pt x="4272377" y="1415030"/>
                  <a:pt x="4180381" y="1342043"/>
                  <a:pt x="3909936" y="1400181"/>
                </a:cubicBezTo>
                <a:cubicBezTo>
                  <a:pt x="3639491" y="1458319"/>
                  <a:pt x="3485972" y="1386809"/>
                  <a:pt x="3361195" y="1400181"/>
                </a:cubicBezTo>
                <a:cubicBezTo>
                  <a:pt x="3236418" y="1413553"/>
                  <a:pt x="3029531" y="1388305"/>
                  <a:pt x="2867327" y="1400181"/>
                </a:cubicBezTo>
                <a:cubicBezTo>
                  <a:pt x="2705123" y="1412057"/>
                  <a:pt x="2517569" y="1360106"/>
                  <a:pt x="2428334" y="1400181"/>
                </a:cubicBezTo>
                <a:cubicBezTo>
                  <a:pt x="2339099" y="1440256"/>
                  <a:pt x="2134674" y="1371254"/>
                  <a:pt x="1989341" y="1400181"/>
                </a:cubicBezTo>
                <a:cubicBezTo>
                  <a:pt x="1844008" y="1429108"/>
                  <a:pt x="1548390" y="1368661"/>
                  <a:pt x="1385725" y="1400181"/>
                </a:cubicBezTo>
                <a:cubicBezTo>
                  <a:pt x="1223060" y="1431701"/>
                  <a:pt x="955143" y="1397957"/>
                  <a:pt x="836984" y="1400181"/>
                </a:cubicBezTo>
                <a:cubicBezTo>
                  <a:pt x="718825" y="1402405"/>
                  <a:pt x="403512" y="1369407"/>
                  <a:pt x="233368" y="1400181"/>
                </a:cubicBezTo>
                <a:cubicBezTo>
                  <a:pt x="108010" y="1406036"/>
                  <a:pt x="9411" y="1298501"/>
                  <a:pt x="0" y="1166813"/>
                </a:cubicBezTo>
                <a:cubicBezTo>
                  <a:pt x="-39995" y="1037188"/>
                  <a:pt x="18806" y="794831"/>
                  <a:pt x="0" y="700091"/>
                </a:cubicBezTo>
                <a:cubicBezTo>
                  <a:pt x="-18806" y="605351"/>
                  <a:pt x="26156" y="406023"/>
                  <a:pt x="0" y="233368"/>
                </a:cubicBezTo>
                <a:close/>
              </a:path>
            </a:pathLst>
          </a:custGeom>
          <a:noFill/>
          <a:ln w="19050" cap="flat" cmpd="sng" algn="ctr">
            <a:solidFill>
              <a:schemeClr val="accent1"/>
            </a:solidFill>
            <a:prstDash val="solid"/>
            <a:round/>
            <a:headEnd type="none" w="med" len="med"/>
            <a:tailEnd type="none" w="med" len="med"/>
            <a:extLst>
              <a:ext uri="{C807C97D-BFC1-408E-A445-0C87EB9F89A2}">
                <ask:lineSketchStyleProps xmlns:ask="http://schemas.microsoft.com/office/drawing/2018/sketchyshapes" sd="3813905677">
                  <a:prstGeom prst="roundRect">
                    <a:avLst/>
                  </a:prstGeom>
                  <ask:type>
                    <ask:lineSketchScribble/>
                  </ask:type>
                </ask:lineSketchStyleProps>
              </a:ext>
            </a:extLst>
          </a:ln>
          <a:effectLst>
            <a:glow rad="101600">
              <a:schemeClr val="accent1">
                <a:satMod val="175000"/>
                <a:alpha val="40000"/>
              </a:schemeClr>
            </a:glow>
          </a:effectLst>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Title 1">
            <a:extLst>
              <a:ext uri="{FF2B5EF4-FFF2-40B4-BE49-F238E27FC236}">
                <a16:creationId xmlns:a16="http://schemas.microsoft.com/office/drawing/2014/main" id="{63254341-3112-A5DC-ADBC-0FE14453F6D0}"/>
              </a:ext>
            </a:extLst>
          </p:cNvPr>
          <p:cNvSpPr>
            <a:spLocks noGrp="1"/>
          </p:cNvSpPr>
          <p:nvPr>
            <p:ph type="title"/>
          </p:nvPr>
        </p:nvSpPr>
        <p:spPr>
          <a:xfrm>
            <a:off x="386953" y="241018"/>
            <a:ext cx="4057157" cy="726963"/>
          </a:xfrm>
        </p:spPr>
        <p:txBody>
          <a:bodyPr anchor="b">
            <a:normAutofit/>
          </a:bodyPr>
          <a:lstStyle/>
          <a:p>
            <a:r>
              <a:rPr lang="en-US" sz="3600" dirty="0">
                <a:latin typeface="Aharoni" panose="02010803020104030203" pitchFamily="2" charset="-79"/>
                <a:cs typeface="Aharoni" panose="02010803020104030203" pitchFamily="2" charset="-79"/>
              </a:rPr>
              <a:t>Training Process</a:t>
            </a:r>
          </a:p>
        </p:txBody>
      </p:sp>
      <p:sp>
        <p:nvSpPr>
          <p:cNvPr id="13" name="Content Placeholder 2">
            <a:extLst>
              <a:ext uri="{FF2B5EF4-FFF2-40B4-BE49-F238E27FC236}">
                <a16:creationId xmlns:a16="http://schemas.microsoft.com/office/drawing/2014/main" id="{33C1CDCC-7C26-C1C3-08BD-A1BD5EF36E64}"/>
              </a:ext>
            </a:extLst>
          </p:cNvPr>
          <p:cNvSpPr>
            <a:spLocks noGrp="1"/>
          </p:cNvSpPr>
          <p:nvPr>
            <p:ph idx="1"/>
          </p:nvPr>
        </p:nvSpPr>
        <p:spPr>
          <a:xfrm>
            <a:off x="6538461" y="229791"/>
            <a:ext cx="5461812" cy="2033844"/>
          </a:xfrm>
        </p:spPr>
        <p:txBody>
          <a:bodyPr vert="horz" lIns="91440" tIns="45720" rIns="91440" bIns="45720" rtlCol="0" anchor="t">
            <a:normAutofit/>
          </a:bodyPr>
          <a:lstStyle/>
          <a:p>
            <a:pPr marL="0" indent="0" algn="just">
              <a:lnSpc>
                <a:spcPct val="100000"/>
              </a:lnSpc>
              <a:buNone/>
            </a:pPr>
            <a:r>
              <a:rPr lang="en-US" sz="1600" b="1" dirty="0">
                <a:latin typeface="Comic Sans MS" panose="030F0702030302020204" pitchFamily="66" charset="0"/>
              </a:rPr>
              <a:t>Training Execution:</a:t>
            </a:r>
          </a:p>
          <a:p>
            <a:pPr marL="0" indent="0" algn="just">
              <a:lnSpc>
                <a:spcPct val="100000"/>
              </a:lnSpc>
              <a:buNone/>
            </a:pPr>
            <a:r>
              <a:rPr lang="en-US" sz="1600" dirty="0">
                <a:latin typeface="Comic Sans MS" panose="030F0702030302020204" pitchFamily="66" charset="0"/>
              </a:rPr>
              <a:t>The training is executed via Keras's </a:t>
            </a:r>
            <a:r>
              <a:rPr lang="en-US" sz="1600" dirty="0" err="1">
                <a:latin typeface="Comic Sans MS" panose="030F0702030302020204" pitchFamily="66" charset="0"/>
              </a:rPr>
              <a:t>model.fit</a:t>
            </a:r>
            <a:r>
              <a:rPr lang="en-US" sz="1600" dirty="0">
                <a:latin typeface="Comic Sans MS" panose="030F0702030302020204" pitchFamily="66" charset="0"/>
              </a:rPr>
              <a:t>() function, specifying the number of epochs, batch size, and including the callbacks. This method efficiently manages the training loop, including forward and backward passes, weight updates, and logging of training/validation metrics.</a:t>
            </a:r>
          </a:p>
          <a:p>
            <a:pPr marL="0" indent="0" algn="just">
              <a:lnSpc>
                <a:spcPct val="100000"/>
              </a:lnSpc>
              <a:buNone/>
            </a:pPr>
            <a:endParaRPr lang="en-US" sz="1600" dirty="0">
              <a:latin typeface="Comic Sans MS" panose="030F0702030302020204" pitchFamily="66" charset="0"/>
            </a:endParaRPr>
          </a:p>
          <a:p>
            <a:pPr marL="0" indent="0" algn="just">
              <a:lnSpc>
                <a:spcPct val="100000"/>
              </a:lnSpc>
              <a:buNone/>
            </a:pPr>
            <a:endParaRPr lang="en-US" sz="1600" dirty="0">
              <a:latin typeface="Comic Sans MS" panose="030F0702030302020204" pitchFamily="66" charset="0"/>
            </a:endParaRPr>
          </a:p>
        </p:txBody>
      </p:sp>
      <p:sp>
        <p:nvSpPr>
          <p:cNvPr id="6" name="TextBox 5">
            <a:extLst>
              <a:ext uri="{FF2B5EF4-FFF2-40B4-BE49-F238E27FC236}">
                <a16:creationId xmlns:a16="http://schemas.microsoft.com/office/drawing/2014/main" id="{B7F60DD5-B481-9EF0-E8F3-A9FB3A6382A6}"/>
              </a:ext>
            </a:extLst>
          </p:cNvPr>
          <p:cNvSpPr txBox="1"/>
          <p:nvPr/>
        </p:nvSpPr>
        <p:spPr>
          <a:xfrm>
            <a:off x="6584059" y="4470237"/>
            <a:ext cx="5461812"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solidFill>
                  <a:srgbClr val="0D0D0D"/>
                </a:solidFill>
                <a:latin typeface="Comic Sans MS"/>
              </a:rPr>
              <a:t>Iteration:</a:t>
            </a:r>
            <a:r>
              <a:rPr lang="en-US" sz="1600" dirty="0">
                <a:solidFill>
                  <a:srgbClr val="0D0D0D"/>
                </a:solidFill>
                <a:latin typeface="Comic Sans MS"/>
              </a:rPr>
              <a:t> </a:t>
            </a:r>
            <a:endParaRPr lang="en-US" sz="1600" dirty="0">
              <a:solidFill>
                <a:srgbClr val="000000"/>
              </a:solidFill>
              <a:latin typeface="Comic Sans MS"/>
            </a:endParaRPr>
          </a:p>
          <a:p>
            <a:r>
              <a:rPr lang="en-US" sz="1600" dirty="0">
                <a:solidFill>
                  <a:srgbClr val="0D0D0D"/>
                </a:solidFill>
                <a:latin typeface="Comic Sans MS"/>
              </a:rPr>
              <a:t>is a single update of the model's weights. One iteration is completed each time a batch of data is processed</a:t>
            </a:r>
            <a:r>
              <a:rPr lang="en-US" sz="1600" dirty="0">
                <a:latin typeface="Comic Sans MS"/>
              </a:rPr>
              <a:t>, i.e. </a:t>
            </a:r>
            <a:r>
              <a:rPr lang="en-US" sz="1600" dirty="0">
                <a:solidFill>
                  <a:srgbClr val="0D0D0D"/>
                </a:solidFill>
                <a:latin typeface="Comic Sans MS"/>
              </a:rPr>
              <a:t>The number of iterations per epoch is determined by the batch size and the total number of training samples. </a:t>
            </a:r>
            <a:endParaRPr lang="en-US" sz="1600" dirty="0">
              <a:solidFill>
                <a:srgbClr val="000000"/>
              </a:solidFill>
              <a:latin typeface="Comic Sans MS"/>
            </a:endParaRPr>
          </a:p>
          <a:p>
            <a:endParaRPr lang="en-US" sz="1600" dirty="0">
              <a:solidFill>
                <a:srgbClr val="0D0D0D"/>
              </a:solidFill>
              <a:latin typeface="Comic Sans MS"/>
            </a:endParaRPr>
          </a:p>
          <a:p>
            <a:r>
              <a:rPr lang="en-US" sz="1600" dirty="0">
                <a:solidFill>
                  <a:srgbClr val="0D0D0D"/>
                </a:solidFill>
                <a:latin typeface="Comic Sans MS"/>
              </a:rPr>
              <a:t>For example, with 18663 images and a batch size of 128, there will be 146 iterations in one epoch.</a:t>
            </a:r>
            <a:endParaRPr lang="en-US" sz="1600" dirty="0">
              <a:latin typeface="Comic Sans MS"/>
            </a:endParaRPr>
          </a:p>
        </p:txBody>
      </p:sp>
      <p:sp>
        <p:nvSpPr>
          <p:cNvPr id="7" name="Content Placeholder 2">
            <a:extLst>
              <a:ext uri="{FF2B5EF4-FFF2-40B4-BE49-F238E27FC236}">
                <a16:creationId xmlns:a16="http://schemas.microsoft.com/office/drawing/2014/main" id="{4E19B52F-95F9-F057-40BB-5174790991A2}"/>
              </a:ext>
            </a:extLst>
          </p:cNvPr>
          <p:cNvSpPr txBox="1">
            <a:spLocks/>
          </p:cNvSpPr>
          <p:nvPr/>
        </p:nvSpPr>
        <p:spPr>
          <a:xfrm>
            <a:off x="6574581" y="2350014"/>
            <a:ext cx="5461812" cy="203384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Font typeface="Arial" panose="020B0604020202020204" pitchFamily="34" charset="0"/>
              <a:buNone/>
            </a:pPr>
            <a:r>
              <a:rPr lang="en-US" sz="1600" b="1" dirty="0">
                <a:latin typeface="Comic Sans MS" panose="030F0702030302020204" pitchFamily="66" charset="0"/>
              </a:rPr>
              <a:t>Epochs:</a:t>
            </a:r>
          </a:p>
          <a:p>
            <a:pPr marL="0" indent="0" algn="just">
              <a:lnSpc>
                <a:spcPct val="100000"/>
              </a:lnSpc>
              <a:buFont typeface="Arial" panose="020B0604020202020204" pitchFamily="34" charset="0"/>
              <a:buNone/>
            </a:pPr>
            <a:r>
              <a:rPr lang="en-US" sz="1600" dirty="0">
                <a:latin typeface="Comic Sans MS" panose="030F0702030302020204" pitchFamily="66" charset="0"/>
              </a:rPr>
              <a:t>An epoch is one complete pass through the entire training dataset. i.e. During training, multiple epochs are used to repeatedly pass through the dataset, allowing the model to learn and improve. Each epoch consists of multiple iterations (one iteration per batch).</a:t>
            </a:r>
          </a:p>
        </p:txBody>
      </p:sp>
    </p:spTree>
    <p:extLst>
      <p:ext uri="{BB962C8B-B14F-4D97-AF65-F5344CB8AC3E}">
        <p14:creationId xmlns:p14="http://schemas.microsoft.com/office/powerpoint/2010/main" val="4153160612"/>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A67E16-807E-5BDB-5EA9-A934FFDB242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805"/>
            <a:ext cx="12191980" cy="6856195"/>
          </a:xfrm>
          <a:prstGeom prst="rect">
            <a:avLst/>
          </a:prstGeom>
        </p:spPr>
      </p:pic>
      <p:sp>
        <p:nvSpPr>
          <p:cNvPr id="20" name="Rectangle 19">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itle 1">
            <a:extLst>
              <a:ext uri="{FF2B5EF4-FFF2-40B4-BE49-F238E27FC236}">
                <a16:creationId xmlns:a16="http://schemas.microsoft.com/office/drawing/2014/main" id="{63254341-3112-A5DC-ADBC-0FE14453F6D0}"/>
              </a:ext>
            </a:extLst>
          </p:cNvPr>
          <p:cNvSpPr>
            <a:spLocks noGrp="1"/>
          </p:cNvSpPr>
          <p:nvPr>
            <p:ph type="title"/>
          </p:nvPr>
        </p:nvSpPr>
        <p:spPr>
          <a:xfrm>
            <a:off x="386953" y="241018"/>
            <a:ext cx="4057157" cy="726963"/>
          </a:xfrm>
        </p:spPr>
        <p:txBody>
          <a:bodyPr anchor="b">
            <a:normAutofit/>
          </a:bodyPr>
          <a:lstStyle/>
          <a:p>
            <a:r>
              <a:rPr lang="en-US" sz="3600" dirty="0">
                <a:latin typeface="Aharoni" panose="02010803020104030203" pitchFamily="2" charset="-79"/>
                <a:cs typeface="Aharoni" panose="02010803020104030203" pitchFamily="2" charset="-79"/>
              </a:rPr>
              <a:t>Training Process</a:t>
            </a:r>
          </a:p>
        </p:txBody>
      </p:sp>
      <p:sp>
        <p:nvSpPr>
          <p:cNvPr id="13" name="Content Placeholder 2">
            <a:extLst>
              <a:ext uri="{FF2B5EF4-FFF2-40B4-BE49-F238E27FC236}">
                <a16:creationId xmlns:a16="http://schemas.microsoft.com/office/drawing/2014/main" id="{33C1CDCC-7C26-C1C3-08BD-A1BD5EF36E64}"/>
              </a:ext>
            </a:extLst>
          </p:cNvPr>
          <p:cNvSpPr>
            <a:spLocks noGrp="1"/>
          </p:cNvSpPr>
          <p:nvPr>
            <p:ph idx="1"/>
          </p:nvPr>
        </p:nvSpPr>
        <p:spPr>
          <a:xfrm>
            <a:off x="382131" y="1402140"/>
            <a:ext cx="3829946" cy="726962"/>
          </a:xfrm>
        </p:spPr>
        <p:txBody>
          <a:bodyPr vert="horz" lIns="91440" tIns="45720" rIns="91440" bIns="45720" rtlCol="0" anchor="t">
            <a:normAutofit/>
          </a:bodyPr>
          <a:lstStyle/>
          <a:p>
            <a:pPr marL="0" indent="0">
              <a:buNone/>
            </a:pPr>
            <a:r>
              <a:rPr lang="en-US" sz="1800" b="1" dirty="0">
                <a:solidFill>
                  <a:schemeClr val="tx2">
                    <a:lumMod val="75000"/>
                    <a:lumOff val="25000"/>
                  </a:schemeClr>
                </a:solidFill>
                <a:latin typeface="Comic Sans MS"/>
              </a:rPr>
              <a:t>Accuracy and Loss</a:t>
            </a:r>
            <a:br>
              <a:rPr lang="en-US" sz="1800" b="1" dirty="0">
                <a:solidFill>
                  <a:schemeClr val="tx2">
                    <a:lumMod val="75000"/>
                    <a:lumOff val="25000"/>
                  </a:schemeClr>
                </a:solidFill>
                <a:latin typeface="Comic Sans MS"/>
              </a:rPr>
            </a:br>
            <a:endParaRPr lang="en-US" sz="1800" dirty="0"/>
          </a:p>
        </p:txBody>
      </p:sp>
      <p:sp>
        <p:nvSpPr>
          <p:cNvPr id="2" name="Content Placeholder 2">
            <a:extLst>
              <a:ext uri="{FF2B5EF4-FFF2-40B4-BE49-F238E27FC236}">
                <a16:creationId xmlns:a16="http://schemas.microsoft.com/office/drawing/2014/main" id="{CFD6FA76-6C2A-C238-9D24-98DC86C79385}"/>
              </a:ext>
            </a:extLst>
          </p:cNvPr>
          <p:cNvSpPr>
            <a:spLocks noGrp="1"/>
          </p:cNvSpPr>
          <p:nvPr/>
        </p:nvSpPr>
        <p:spPr>
          <a:xfrm>
            <a:off x="386953" y="2022099"/>
            <a:ext cx="5263946" cy="419387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b="1" dirty="0">
                <a:latin typeface="Comic Sans MS" panose="030F0702030302020204" pitchFamily="66" charset="0"/>
              </a:rPr>
              <a:t>Accuracy: </a:t>
            </a:r>
            <a:r>
              <a:rPr lang="en-US" sz="1600" dirty="0">
                <a:latin typeface="Comic Sans MS" panose="030F0702030302020204" pitchFamily="66" charset="0"/>
              </a:rPr>
              <a:t>Measures the percentage of correctly predicted emotion labels by the model against the actual labels. It's critical for assessing how well the model performs in recognizing and classifying different facial emotions accurately.</a:t>
            </a:r>
            <a:br>
              <a:rPr lang="en-US" sz="1600" dirty="0">
                <a:latin typeface="Comic Sans MS" panose="030F0702030302020204" pitchFamily="66" charset="0"/>
              </a:rPr>
            </a:br>
            <a:endParaRPr lang="en-US" sz="1600" dirty="0">
              <a:latin typeface="Comic Sans MS" panose="030F0702030302020204" pitchFamily="66" charset="0"/>
            </a:endParaRPr>
          </a:p>
          <a:p>
            <a:pPr marL="0" indent="0">
              <a:lnSpc>
                <a:spcPct val="100000"/>
              </a:lnSpc>
              <a:buNone/>
            </a:pPr>
            <a:br>
              <a:rPr lang="en-US" sz="1600" dirty="0">
                <a:latin typeface="Comic Sans MS" panose="030F0702030302020204" pitchFamily="66" charset="0"/>
              </a:rPr>
            </a:br>
            <a:r>
              <a:rPr lang="en-US" sz="1600" b="1" dirty="0">
                <a:latin typeface="Comic Sans MS" panose="030F0702030302020204" pitchFamily="66" charset="0"/>
              </a:rPr>
              <a:t>Loss (Cost Function):</a:t>
            </a:r>
            <a:r>
              <a:rPr lang="en-US" sz="1600" dirty="0">
                <a:latin typeface="Comic Sans MS" panose="030F0702030302020204" pitchFamily="66" charset="0"/>
              </a:rPr>
              <a:t> Our model calculates the error between its predictions and the actual labels. This is crucial for our classification task, where each prediction corresponds to a probability distributed across various emotional states. By measuring how far the predictions deviate from the true emotions, we ensure that the model adjusts and improves continuously, aiming to minimize these differences and enhance its predictive accuracy over time.</a:t>
            </a:r>
            <a:endParaRPr lang="en-US" sz="1600" b="1" dirty="0">
              <a:solidFill>
                <a:schemeClr val="tx2">
                  <a:lumMod val="75000"/>
                  <a:lumOff val="25000"/>
                </a:schemeClr>
              </a:solidFill>
              <a:latin typeface="Comic Sans MS" panose="030F0702030302020204" pitchFamily="66" charset="0"/>
            </a:endParaRPr>
          </a:p>
        </p:txBody>
      </p:sp>
      <p:pic>
        <p:nvPicPr>
          <p:cNvPr id="10" name="Picture 9" descr="A graph of a graph with red and blue lines&#10;&#10;Description automatically generated">
            <a:extLst>
              <a:ext uri="{FF2B5EF4-FFF2-40B4-BE49-F238E27FC236}">
                <a16:creationId xmlns:a16="http://schemas.microsoft.com/office/drawing/2014/main" id="{4C2FE801-061F-8201-C692-2CBBCFB493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3554" y="952031"/>
            <a:ext cx="5263944" cy="5263944"/>
          </a:xfrm>
          <a:prstGeom prst="rect">
            <a:avLst/>
          </a:prstGeom>
        </p:spPr>
      </p:pic>
    </p:spTree>
    <p:extLst>
      <p:ext uri="{BB962C8B-B14F-4D97-AF65-F5344CB8AC3E}">
        <p14:creationId xmlns:p14="http://schemas.microsoft.com/office/powerpoint/2010/main" val="2582738307"/>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0383" y="0"/>
            <a:ext cx="8451607"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374517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ain Title">
            <a:extLst>
              <a:ext uri="{FF2B5EF4-FFF2-40B4-BE49-F238E27FC236}">
                <a16:creationId xmlns:a16="http://schemas.microsoft.com/office/drawing/2014/main" id="{5BB79906-57B3-B2A8-0B2A-287F8D0115BF}"/>
              </a:ext>
            </a:extLst>
          </p:cNvPr>
          <p:cNvSpPr txBox="1">
            <a:spLocks/>
          </p:cNvSpPr>
          <p:nvPr/>
        </p:nvSpPr>
        <p:spPr>
          <a:xfrm>
            <a:off x="254859" y="109183"/>
            <a:ext cx="3150158" cy="82467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200" kern="1200" dirty="0">
                <a:solidFill>
                  <a:schemeClr val="bg1"/>
                </a:solidFill>
                <a:latin typeface="Aharoni" panose="02010803020104030203" pitchFamily="2" charset="-79"/>
                <a:cs typeface="Aharoni" panose="02010803020104030203" pitchFamily="2" charset="-79"/>
              </a:rPr>
              <a:t>Model </a:t>
            </a:r>
            <a:r>
              <a:rPr lang="en-US" sz="4800" kern="1200" dirty="0">
                <a:solidFill>
                  <a:schemeClr val="bg1"/>
                </a:solidFill>
                <a:latin typeface="Aharoni" panose="02010803020104030203" pitchFamily="2" charset="-79"/>
                <a:cs typeface="Aharoni" panose="02010803020104030203" pitchFamily="2" charset="-79"/>
              </a:rPr>
              <a:t>1</a:t>
            </a:r>
          </a:p>
        </p:txBody>
      </p:sp>
      <p:pic>
        <p:nvPicPr>
          <p:cNvPr id="4" name="Background" descr="A close-up of many dots&#10;&#10;Description automatically generated">
            <a:extLst>
              <a:ext uri="{FF2B5EF4-FFF2-40B4-BE49-F238E27FC236}">
                <a16:creationId xmlns:a16="http://schemas.microsoft.com/office/drawing/2014/main" id="{3820A719-E4F4-930B-2052-5AAC51288AA6}"/>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l="23118" r="7560"/>
          <a:stretch/>
        </p:blipFill>
        <p:spPr>
          <a:xfrm>
            <a:off x="3740375" y="10"/>
            <a:ext cx="8451615" cy="6857990"/>
          </a:xfrm>
          <a:prstGeom prst="rect">
            <a:avLst/>
          </a:prstGeom>
        </p:spPr>
      </p:pic>
      <p:sp>
        <p:nvSpPr>
          <p:cNvPr id="23" name="TextBox 1      _____1_____">
            <a:extLst>
              <a:ext uri="{FF2B5EF4-FFF2-40B4-BE49-F238E27FC236}">
                <a16:creationId xmlns:a16="http://schemas.microsoft.com/office/drawing/2014/main" id="{7E2B0ABF-F332-7AF8-9C69-978105366DBE}"/>
              </a:ext>
            </a:extLst>
          </p:cNvPr>
          <p:cNvSpPr txBox="1"/>
          <p:nvPr/>
        </p:nvSpPr>
        <p:spPr>
          <a:xfrm>
            <a:off x="1" y="1655017"/>
            <a:ext cx="3740374" cy="2965107"/>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tabLst/>
            </a:pPr>
            <a:r>
              <a:rPr kumimoji="0" lang="en-US" altLang="en-US" sz="1400" i="0" u="none" strike="noStrike" cap="none" normalizeH="0" baseline="0" dirty="0">
                <a:ln>
                  <a:noFill/>
                </a:ln>
                <a:solidFill>
                  <a:schemeClr val="bg1"/>
                </a:solidFill>
                <a:effectLst/>
                <a:latin typeface="Comic Sans MS" panose="030F0702030302020204" pitchFamily="66" charset="0"/>
              </a:rPr>
              <a:t>- Batch Size = 128</a:t>
            </a:r>
          </a:p>
          <a:p>
            <a:pPr marL="0" marR="0" lvl="0" indent="0" algn="l" defTabSz="914400" rtl="0" eaLnBrk="0" fontAlgn="base" latinLnBrk="0" hangingPunct="0">
              <a:lnSpc>
                <a:spcPct val="150000"/>
              </a:lnSpc>
              <a:spcBef>
                <a:spcPct val="0"/>
              </a:spcBef>
              <a:spcAft>
                <a:spcPct val="0"/>
              </a:spcAft>
              <a:buClrTx/>
              <a:buSzTx/>
              <a:tabLst/>
            </a:pPr>
            <a:r>
              <a:rPr kumimoji="0" lang="en-US" altLang="en-US" sz="1400" i="0" u="none" strike="noStrike" cap="none" normalizeH="0" baseline="0" dirty="0">
                <a:ln>
                  <a:noFill/>
                </a:ln>
                <a:solidFill>
                  <a:schemeClr val="bg1"/>
                </a:solidFill>
                <a:effectLst/>
                <a:latin typeface="Comic Sans MS" panose="030F0702030302020204" pitchFamily="66" charset="0"/>
              </a:rPr>
              <a:t>- Number of CNN Layers: 3</a:t>
            </a:r>
          </a:p>
          <a:p>
            <a:pPr eaLnBrk="0" fontAlgn="base" hangingPunct="0">
              <a:lnSpc>
                <a:spcPct val="150000"/>
              </a:lnSpc>
              <a:spcBef>
                <a:spcPct val="0"/>
              </a:spcBef>
              <a:spcAft>
                <a:spcPct val="0"/>
              </a:spcAft>
            </a:pPr>
            <a:r>
              <a:rPr kumimoji="0" lang="en-US" altLang="en-US" sz="1400" i="0" u="none" strike="noStrike" cap="none" normalizeH="0" baseline="0" dirty="0">
                <a:ln>
                  <a:noFill/>
                </a:ln>
                <a:solidFill>
                  <a:schemeClr val="bg1"/>
                </a:solidFill>
                <a:effectLst/>
                <a:latin typeface="Comic Sans MS" panose="030F0702030302020204" pitchFamily="66" charset="0"/>
              </a:rPr>
              <a:t>- Number of Dense Layers: 2</a:t>
            </a:r>
          </a:p>
          <a:p>
            <a:pPr marL="285750" indent="-285750" eaLnBrk="0" fontAlgn="base" hangingPunct="0">
              <a:lnSpc>
                <a:spcPct val="150000"/>
              </a:lnSpc>
              <a:spcBef>
                <a:spcPct val="0"/>
              </a:spcBef>
              <a:spcAft>
                <a:spcPct val="0"/>
              </a:spcAft>
              <a:buFontTx/>
              <a:buChar char="-"/>
            </a:pPr>
            <a:r>
              <a:rPr kumimoji="0" lang="en-US" altLang="en-US" sz="1400" i="0" u="none" strike="noStrike" cap="none" normalizeH="0" baseline="0" dirty="0">
                <a:ln>
                  <a:noFill/>
                </a:ln>
                <a:solidFill>
                  <a:schemeClr val="bg1"/>
                </a:solidFill>
                <a:effectLst/>
                <a:latin typeface="Comic Sans MS" panose="030F0702030302020204" pitchFamily="66" charset="0"/>
              </a:rPr>
              <a:t>Activation: sigmoid</a:t>
            </a:r>
          </a:p>
          <a:p>
            <a:pPr eaLnBrk="0" fontAlgn="base" hangingPunct="0">
              <a:lnSpc>
                <a:spcPct val="150000"/>
              </a:lnSpc>
              <a:spcBef>
                <a:spcPct val="0"/>
              </a:spcBef>
              <a:spcAft>
                <a:spcPct val="0"/>
              </a:spcAft>
            </a:pPr>
            <a:r>
              <a:rPr lang="en-US" altLang="en-US" sz="1400" dirty="0">
                <a:solidFill>
                  <a:schemeClr val="bg1"/>
                </a:solidFill>
                <a:latin typeface="Comic Sans MS" panose="030F0702030302020204" pitchFamily="66" charset="0"/>
              </a:rPr>
              <a:t>- Pooling Layer: MaxPooling2D</a:t>
            </a:r>
          </a:p>
          <a:p>
            <a:pPr eaLnBrk="0" fontAlgn="base" hangingPunct="0">
              <a:lnSpc>
                <a:spcPct val="150000"/>
              </a:lnSpc>
              <a:spcBef>
                <a:spcPct val="0"/>
              </a:spcBef>
              <a:spcAft>
                <a:spcPct val="0"/>
              </a:spcAft>
            </a:pPr>
            <a:r>
              <a:rPr lang="en-US" altLang="en-US" sz="1400" dirty="0">
                <a:solidFill>
                  <a:schemeClr val="bg1"/>
                </a:solidFill>
                <a:latin typeface="Comic Sans MS" panose="030F0702030302020204" pitchFamily="66" charset="0"/>
              </a:rPr>
              <a:t>- optimizer: SGD</a:t>
            </a:r>
            <a:endParaRPr kumimoji="0" lang="en-US" altLang="en-US" sz="1400" i="0" u="none" strike="noStrike" cap="none" normalizeH="0" baseline="0" dirty="0">
              <a:ln>
                <a:noFill/>
              </a:ln>
              <a:solidFill>
                <a:schemeClr val="bg1"/>
              </a:solidFill>
              <a:effectLst/>
              <a:latin typeface="Comic Sans MS" panose="030F0702030302020204" pitchFamily="66" charset="0"/>
            </a:endParaRPr>
          </a:p>
          <a:p>
            <a:pPr marL="285750" indent="-285750" eaLnBrk="0" fontAlgn="base" hangingPunct="0">
              <a:lnSpc>
                <a:spcPct val="150000"/>
              </a:lnSpc>
              <a:spcBef>
                <a:spcPct val="0"/>
              </a:spcBef>
              <a:spcAft>
                <a:spcPct val="0"/>
              </a:spcAft>
              <a:buFont typeface="Wingdings" panose="05000000000000000000" pitchFamily="2" charset="2"/>
              <a:buChar char="ü"/>
            </a:pPr>
            <a:r>
              <a:rPr kumimoji="0" lang="en-US" altLang="en-US" sz="1400" i="0" u="none" strike="noStrike" cap="none" normalizeH="0" baseline="0" dirty="0">
                <a:ln>
                  <a:noFill/>
                </a:ln>
                <a:solidFill>
                  <a:schemeClr val="bg1"/>
                </a:solidFill>
                <a:effectLst/>
                <a:latin typeface="Comic Sans MS" panose="030F0702030302020204" pitchFamily="66" charset="0"/>
              </a:rPr>
              <a:t>Padding </a:t>
            </a:r>
          </a:p>
          <a:p>
            <a:pPr marL="0" marR="0" lvl="0" indent="0" algn="l" defTabSz="914400" rtl="0" eaLnBrk="0" fontAlgn="base" latinLnBrk="0" hangingPunct="0">
              <a:lnSpc>
                <a:spcPct val="150000"/>
              </a:lnSpc>
              <a:spcBef>
                <a:spcPct val="0"/>
              </a:spcBef>
              <a:spcAft>
                <a:spcPct val="0"/>
              </a:spcAft>
              <a:buClrTx/>
              <a:buSzTx/>
              <a:tabLst/>
            </a:pPr>
            <a:endParaRPr kumimoji="0" lang="en-US" altLang="en-US" sz="1400" b="1" i="0" u="none" strike="noStrike" cap="none" normalizeH="0" baseline="0" dirty="0">
              <a:ln>
                <a:noFill/>
              </a:ln>
              <a:solidFill>
                <a:schemeClr val="bg1"/>
              </a:solidFill>
              <a:effectLst/>
              <a:latin typeface="Comic Sans MS" panose="030F0702030302020204" pitchFamily="66" charset="0"/>
            </a:endParaRPr>
          </a:p>
          <a:p>
            <a:pPr marL="0" marR="0" lvl="0" indent="0" algn="l" defTabSz="914400" rtl="0" eaLnBrk="0" fontAlgn="base" latinLnBrk="0" hangingPunct="0">
              <a:lnSpc>
                <a:spcPct val="150000"/>
              </a:lnSpc>
              <a:spcBef>
                <a:spcPct val="0"/>
              </a:spcBef>
              <a:spcAft>
                <a:spcPct val="0"/>
              </a:spcAft>
              <a:buClrTx/>
              <a:buSzTx/>
              <a:tabLst/>
            </a:pPr>
            <a:endParaRPr kumimoji="0" lang="en-US" altLang="en-US" sz="1400" b="1" i="0" u="none" strike="noStrike" cap="none" normalizeH="0" baseline="0" dirty="0">
              <a:ln>
                <a:noFill/>
              </a:ln>
              <a:solidFill>
                <a:schemeClr val="bg1"/>
              </a:solidFill>
              <a:effectLst/>
              <a:latin typeface="Comic Sans MS" panose="030F0702030302020204" pitchFamily="66" charset="0"/>
            </a:endParaRPr>
          </a:p>
        </p:txBody>
      </p:sp>
      <p:pic>
        <p:nvPicPr>
          <p:cNvPr id="3" name="Picture 1      _____1_____" descr="A screenshot of a computer program&#10;&#10;Description automatically generated">
            <a:extLst>
              <a:ext uri="{FF2B5EF4-FFF2-40B4-BE49-F238E27FC236}">
                <a16:creationId xmlns:a16="http://schemas.microsoft.com/office/drawing/2014/main" id="{0C818853-684F-C133-3ADB-71DC0B916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2182" y="274046"/>
            <a:ext cx="6477561" cy="6309907"/>
          </a:xfrm>
          <a:prstGeom prst="rect">
            <a:avLst/>
          </a:prstGeom>
        </p:spPr>
      </p:pic>
      <p:sp>
        <p:nvSpPr>
          <p:cNvPr id="17" name="Title 1           _____1_____">
            <a:extLst>
              <a:ext uri="{FF2B5EF4-FFF2-40B4-BE49-F238E27FC236}">
                <a16:creationId xmlns:a16="http://schemas.microsoft.com/office/drawing/2014/main" id="{130B2EA7-32AD-A5D4-A600-DF6780AE82E4}"/>
              </a:ext>
            </a:extLst>
          </p:cNvPr>
          <p:cNvSpPr txBox="1">
            <a:spLocks/>
          </p:cNvSpPr>
          <p:nvPr/>
        </p:nvSpPr>
        <p:spPr>
          <a:xfrm>
            <a:off x="213327" y="933855"/>
            <a:ext cx="2814801" cy="5544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200" kern="1200" dirty="0">
                <a:solidFill>
                  <a:schemeClr val="accent4">
                    <a:lumMod val="60000"/>
                    <a:lumOff val="40000"/>
                  </a:schemeClr>
                </a:solidFill>
                <a:latin typeface="Aharoni" panose="02010803020104030203" pitchFamily="2" charset="-79"/>
                <a:cs typeface="Aharoni" panose="02010803020104030203" pitchFamily="2" charset="-79"/>
              </a:rPr>
              <a:t>Architecture</a:t>
            </a:r>
          </a:p>
        </p:txBody>
      </p:sp>
      <p:sp>
        <p:nvSpPr>
          <p:cNvPr id="21" name="Title 2            _____2_____">
            <a:extLst>
              <a:ext uri="{FF2B5EF4-FFF2-40B4-BE49-F238E27FC236}">
                <a16:creationId xmlns:a16="http://schemas.microsoft.com/office/drawing/2014/main" id="{B8797529-E15F-D724-C263-69C8EEF9A6D9}"/>
              </a:ext>
            </a:extLst>
          </p:cNvPr>
          <p:cNvSpPr txBox="1">
            <a:spLocks/>
          </p:cNvSpPr>
          <p:nvPr/>
        </p:nvSpPr>
        <p:spPr>
          <a:xfrm>
            <a:off x="254859" y="933855"/>
            <a:ext cx="2814801" cy="5544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200" dirty="0">
                <a:solidFill>
                  <a:schemeClr val="accent4">
                    <a:lumMod val="60000"/>
                    <a:lumOff val="40000"/>
                  </a:schemeClr>
                </a:solidFill>
                <a:latin typeface="Aharoni" panose="02010803020104030203" pitchFamily="2" charset="-79"/>
                <a:cs typeface="Aharoni" panose="02010803020104030203" pitchFamily="2" charset="-79"/>
              </a:rPr>
              <a:t>Results</a:t>
            </a:r>
            <a:endParaRPr lang="en-US" sz="3200" kern="1200" dirty="0">
              <a:solidFill>
                <a:schemeClr val="accent4">
                  <a:lumMod val="60000"/>
                  <a:lumOff val="40000"/>
                </a:schemeClr>
              </a:solidFill>
              <a:latin typeface="Aharoni" panose="02010803020104030203" pitchFamily="2" charset="-79"/>
              <a:cs typeface="Aharoni" panose="02010803020104030203" pitchFamily="2" charset="-79"/>
            </a:endParaRPr>
          </a:p>
        </p:txBody>
      </p:sp>
      <p:sp>
        <p:nvSpPr>
          <p:cNvPr id="22" name="TextBox 2     _____2_____">
            <a:extLst>
              <a:ext uri="{FF2B5EF4-FFF2-40B4-BE49-F238E27FC236}">
                <a16:creationId xmlns:a16="http://schemas.microsoft.com/office/drawing/2014/main" id="{FA7B645B-3193-A967-753C-A34637FE06ED}"/>
              </a:ext>
            </a:extLst>
          </p:cNvPr>
          <p:cNvSpPr txBox="1">
            <a:spLocks/>
          </p:cNvSpPr>
          <p:nvPr/>
        </p:nvSpPr>
        <p:spPr>
          <a:xfrm>
            <a:off x="213327" y="1758527"/>
            <a:ext cx="3369671" cy="2227726"/>
          </a:xfrm>
          <a:prstGeom prst="rect">
            <a:avLst/>
          </a:prstGeom>
          <a:noFill/>
        </p:spPr>
        <p:txBody>
          <a:bodyPr wrap="square" rtlCol="0">
            <a:spAutoFit/>
          </a:bodyPr>
          <a:lstStyle/>
          <a:p>
            <a:pPr lvl="0" eaLnBrk="0" fontAlgn="base" hangingPunct="0">
              <a:lnSpc>
                <a:spcPct val="200000"/>
              </a:lnSpc>
              <a:spcBef>
                <a:spcPct val="0"/>
              </a:spcBef>
              <a:spcAft>
                <a:spcPct val="0"/>
              </a:spcAft>
            </a:pPr>
            <a:r>
              <a:rPr lang="en-US" altLang="en-US" dirty="0">
                <a:solidFill>
                  <a:schemeClr val="bg1"/>
                </a:solidFill>
                <a:latin typeface="Comic Sans MS" panose="030F0702030302020204" pitchFamily="66" charset="0"/>
              </a:rPr>
              <a:t>Training </a:t>
            </a:r>
            <a:r>
              <a:rPr kumimoji="0" lang="en-US" altLang="en-US" sz="1800" i="0" u="none" strike="noStrike" cap="none" normalizeH="0" baseline="0" dirty="0">
                <a:ln>
                  <a:noFill/>
                </a:ln>
                <a:solidFill>
                  <a:schemeClr val="bg1"/>
                </a:solidFill>
                <a:effectLst/>
                <a:latin typeface="Comic Sans MS" panose="030F0702030302020204" pitchFamily="66" charset="0"/>
              </a:rPr>
              <a:t>Accuracy: </a:t>
            </a:r>
            <a:r>
              <a:rPr lang="en-US" altLang="en-US" b="1" dirty="0">
                <a:solidFill>
                  <a:schemeClr val="bg1"/>
                </a:solidFill>
                <a:latin typeface="Comic Sans MS" panose="030F0702030302020204" pitchFamily="66" charset="0"/>
              </a:rPr>
              <a:t>36.52</a:t>
            </a:r>
            <a:r>
              <a:rPr kumimoji="0" lang="en-US" altLang="en-US" sz="1800" b="1" i="0" u="none" strike="noStrike" cap="none" normalizeH="0" baseline="0" dirty="0">
                <a:ln>
                  <a:noFill/>
                </a:ln>
                <a:solidFill>
                  <a:schemeClr val="bg1"/>
                </a:solidFill>
                <a:effectLst/>
                <a:latin typeface="Comic Sans MS" panose="030F0702030302020204" pitchFamily="66" charset="0"/>
              </a:rPr>
              <a:t>%</a:t>
            </a:r>
          </a:p>
          <a:p>
            <a:pPr lvl="0" eaLnBrk="0" fontAlgn="base" hangingPunct="0">
              <a:lnSpc>
                <a:spcPct val="200000"/>
              </a:lnSpc>
              <a:spcBef>
                <a:spcPct val="0"/>
              </a:spcBef>
              <a:spcAft>
                <a:spcPct val="0"/>
              </a:spcAft>
            </a:pPr>
            <a:r>
              <a:rPr kumimoji="0" lang="en-US" altLang="en-US" sz="1800" i="0" u="none" strike="noStrike" cap="none" normalizeH="0" baseline="0" dirty="0">
                <a:ln>
                  <a:noFill/>
                </a:ln>
                <a:solidFill>
                  <a:schemeClr val="bg1"/>
                </a:solidFill>
                <a:effectLst/>
                <a:latin typeface="Comic Sans MS" panose="030F0702030302020204" pitchFamily="66" charset="0"/>
              </a:rPr>
              <a:t>Training Loss: </a:t>
            </a:r>
            <a:r>
              <a:rPr lang="en-US" altLang="en-US" b="1" dirty="0">
                <a:solidFill>
                  <a:schemeClr val="bg1"/>
                </a:solidFill>
                <a:latin typeface="Comic Sans MS" panose="030F0702030302020204" pitchFamily="66" charset="0"/>
              </a:rPr>
              <a:t>1.7184</a:t>
            </a:r>
          </a:p>
          <a:p>
            <a:pPr lvl="0" eaLnBrk="0" fontAlgn="base" hangingPunct="0">
              <a:lnSpc>
                <a:spcPct val="200000"/>
              </a:lnSpc>
              <a:spcBef>
                <a:spcPct val="0"/>
              </a:spcBef>
              <a:spcAft>
                <a:spcPct val="0"/>
              </a:spcAft>
            </a:pPr>
            <a:r>
              <a:rPr kumimoji="0" lang="en-US" altLang="en-US" sz="1800" i="0" u="none" strike="noStrike" cap="none" normalizeH="0" baseline="0" dirty="0">
                <a:ln>
                  <a:noFill/>
                </a:ln>
                <a:solidFill>
                  <a:schemeClr val="bg1"/>
                </a:solidFill>
                <a:effectLst/>
                <a:latin typeface="Comic Sans MS" panose="030F0702030302020204" pitchFamily="66" charset="0"/>
              </a:rPr>
              <a:t>Validation Accuracy: </a:t>
            </a:r>
            <a:r>
              <a:rPr lang="en-US" altLang="en-US" b="1" dirty="0">
                <a:solidFill>
                  <a:schemeClr val="bg1"/>
                </a:solidFill>
                <a:latin typeface="Comic Sans MS" panose="030F0702030302020204" pitchFamily="66" charset="0"/>
              </a:rPr>
              <a:t>38.73</a:t>
            </a:r>
            <a:r>
              <a:rPr kumimoji="0" lang="en-US" altLang="en-US" sz="1800" b="1" i="0" u="none" strike="noStrike" cap="none" normalizeH="0" baseline="0" dirty="0">
                <a:ln>
                  <a:noFill/>
                </a:ln>
                <a:solidFill>
                  <a:schemeClr val="bg1"/>
                </a:solidFill>
                <a:effectLst/>
                <a:latin typeface="Comic Sans MS" panose="030F0702030302020204" pitchFamily="66" charset="0"/>
              </a:rPr>
              <a:t>%</a:t>
            </a:r>
          </a:p>
          <a:p>
            <a:pPr lvl="0" eaLnBrk="0" fontAlgn="base" hangingPunct="0">
              <a:lnSpc>
                <a:spcPct val="200000"/>
              </a:lnSpc>
              <a:spcBef>
                <a:spcPct val="0"/>
              </a:spcBef>
              <a:spcAft>
                <a:spcPct val="0"/>
              </a:spcAft>
            </a:pPr>
            <a:r>
              <a:rPr kumimoji="0" lang="en-US" altLang="en-US" sz="1800" i="0" u="none" strike="noStrike" cap="none" normalizeH="0" baseline="0" dirty="0">
                <a:ln>
                  <a:noFill/>
                </a:ln>
                <a:solidFill>
                  <a:schemeClr val="bg1"/>
                </a:solidFill>
                <a:effectLst/>
                <a:latin typeface="Comic Sans MS" panose="030F0702030302020204" pitchFamily="66" charset="0"/>
              </a:rPr>
              <a:t>Validation Loss: </a:t>
            </a:r>
            <a:r>
              <a:rPr lang="en-US" altLang="en-US" b="1" dirty="0">
                <a:solidFill>
                  <a:schemeClr val="bg1"/>
                </a:solidFill>
                <a:latin typeface="Comic Sans MS" panose="030F0702030302020204" pitchFamily="66" charset="0"/>
              </a:rPr>
              <a:t>1.6935</a:t>
            </a:r>
            <a:endParaRPr kumimoji="0" lang="en-US" altLang="en-US" sz="1800" b="1" i="0" u="none" strike="noStrike" cap="none" normalizeH="0" baseline="0" dirty="0">
              <a:ln>
                <a:noFill/>
              </a:ln>
              <a:solidFill>
                <a:schemeClr val="bg1"/>
              </a:solidFill>
              <a:effectLst/>
              <a:latin typeface="Comic Sans MS" panose="030F0702030302020204" pitchFamily="66" charset="0"/>
            </a:endParaRPr>
          </a:p>
        </p:txBody>
      </p:sp>
      <p:pic>
        <p:nvPicPr>
          <p:cNvPr id="25" name="Picture 2.2     _____2_____" descr="A graph of loss and loss&#10;&#10;Description automatically generated">
            <a:extLst>
              <a:ext uri="{FF2B5EF4-FFF2-40B4-BE49-F238E27FC236}">
                <a16:creationId xmlns:a16="http://schemas.microsoft.com/office/drawing/2014/main" id="{4C4AA02A-0C27-2C1E-8D42-361263E7C0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9185" y="1431721"/>
            <a:ext cx="4272805" cy="4293007"/>
          </a:xfrm>
          <a:prstGeom prst="rect">
            <a:avLst/>
          </a:prstGeom>
        </p:spPr>
      </p:pic>
      <p:pic>
        <p:nvPicPr>
          <p:cNvPr id="28" name="Picture 2.1     _____2_____" descr="A graph on a black background&#10;&#10;Description automatically generated">
            <a:extLst>
              <a:ext uri="{FF2B5EF4-FFF2-40B4-BE49-F238E27FC236}">
                <a16:creationId xmlns:a16="http://schemas.microsoft.com/office/drawing/2014/main" id="{FCFC702F-2085-666B-6879-1014BDFEB6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45701" y="1431721"/>
            <a:ext cx="4308377" cy="4293008"/>
          </a:xfrm>
          <a:prstGeom prst="rect">
            <a:avLst/>
          </a:prstGeom>
        </p:spPr>
      </p:pic>
      <p:pic>
        <p:nvPicPr>
          <p:cNvPr id="30" name="Picture 2.3     _____2_____" descr="A screenshot of a graph&#10;&#10;Description automatically generated">
            <a:extLst>
              <a:ext uri="{FF2B5EF4-FFF2-40B4-BE49-F238E27FC236}">
                <a16:creationId xmlns:a16="http://schemas.microsoft.com/office/drawing/2014/main" id="{6CCC3620-5772-7FF1-C46C-2D7EC01169F1}"/>
              </a:ext>
            </a:extLst>
          </p:cNvPr>
          <p:cNvPicPr>
            <a:picLocks noChangeAspect="1"/>
          </p:cNvPicPr>
          <p:nvPr/>
        </p:nvPicPr>
        <p:blipFill rotWithShape="1">
          <a:blip r:embed="rId7">
            <a:extLst>
              <a:ext uri="{28A0092B-C50C-407E-A947-70E740481C1C}">
                <a14:useLocalDpi xmlns:a14="http://schemas.microsoft.com/office/drawing/2010/main" val="0"/>
              </a:ext>
            </a:extLst>
          </a:blip>
          <a:srcRect r="888" b="978"/>
          <a:stretch/>
        </p:blipFill>
        <p:spPr>
          <a:xfrm>
            <a:off x="4772005" y="812570"/>
            <a:ext cx="6291644" cy="5531308"/>
          </a:xfrm>
          <a:prstGeom prst="rect">
            <a:avLst/>
          </a:prstGeom>
        </p:spPr>
      </p:pic>
      <p:sp>
        <p:nvSpPr>
          <p:cNvPr id="31" name="Title 3             _____3_____">
            <a:extLst>
              <a:ext uri="{FF2B5EF4-FFF2-40B4-BE49-F238E27FC236}">
                <a16:creationId xmlns:a16="http://schemas.microsoft.com/office/drawing/2014/main" id="{E2B41F4C-F397-1494-1979-2FF3B4541816}"/>
              </a:ext>
            </a:extLst>
          </p:cNvPr>
          <p:cNvSpPr txBox="1">
            <a:spLocks/>
          </p:cNvSpPr>
          <p:nvPr/>
        </p:nvSpPr>
        <p:spPr>
          <a:xfrm>
            <a:off x="254858" y="933855"/>
            <a:ext cx="3150159" cy="58366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200" dirty="0">
                <a:solidFill>
                  <a:schemeClr val="accent4">
                    <a:lumMod val="60000"/>
                    <a:lumOff val="40000"/>
                  </a:schemeClr>
                </a:solidFill>
                <a:latin typeface="Aharoni" panose="02010803020104030203" pitchFamily="2" charset="-79"/>
                <a:cs typeface="Aharoni" panose="02010803020104030203" pitchFamily="2" charset="-79"/>
              </a:rPr>
              <a:t>Evaluation</a:t>
            </a:r>
            <a:endParaRPr lang="en-US" sz="3200" kern="1200" dirty="0">
              <a:solidFill>
                <a:schemeClr val="accent4">
                  <a:lumMod val="60000"/>
                  <a:lumOff val="40000"/>
                </a:schemeClr>
              </a:solidFill>
              <a:latin typeface="Aharoni" panose="02010803020104030203" pitchFamily="2" charset="-79"/>
              <a:cs typeface="Aharoni" panose="02010803020104030203" pitchFamily="2" charset="-79"/>
            </a:endParaRPr>
          </a:p>
        </p:txBody>
      </p:sp>
      <p:sp>
        <p:nvSpPr>
          <p:cNvPr id="35" name="TextBox 3    _____3_____">
            <a:extLst>
              <a:ext uri="{FF2B5EF4-FFF2-40B4-BE49-F238E27FC236}">
                <a16:creationId xmlns:a16="http://schemas.microsoft.com/office/drawing/2014/main" id="{0C7CF26B-8231-CC1C-10FE-C5FCE436B1D6}"/>
              </a:ext>
            </a:extLst>
          </p:cNvPr>
          <p:cNvSpPr txBox="1"/>
          <p:nvPr/>
        </p:nvSpPr>
        <p:spPr>
          <a:xfrm>
            <a:off x="0" y="1517515"/>
            <a:ext cx="3740375" cy="2523768"/>
          </a:xfrm>
          <a:prstGeom prst="rect">
            <a:avLst/>
          </a:prstGeom>
          <a:noFill/>
        </p:spPr>
        <p:txBody>
          <a:bodyPr wrap="square" rtlCol="0">
            <a:spAutoFit/>
          </a:bodyPr>
          <a:lstStyle/>
          <a:p>
            <a:pPr marL="0" marR="0" lvl="0" indent="0" algn="l" defTabSz="914400" rtl="0" eaLnBrk="0" fontAlgn="base" latinLnBrk="0" hangingPunct="0">
              <a:lnSpc>
                <a:spcPct val="200000"/>
              </a:lnSpc>
              <a:spcBef>
                <a:spcPct val="0"/>
              </a:spcBef>
              <a:spcAft>
                <a:spcPct val="0"/>
              </a:spcAft>
              <a:buClrTx/>
              <a:buSzTx/>
              <a:tabLst/>
            </a:pPr>
            <a:r>
              <a:rPr kumimoji="0" lang="en-US" altLang="en-US" sz="1400" i="0" u="none" strike="noStrike" cap="none" normalizeH="0" baseline="0" dirty="0">
                <a:ln>
                  <a:noFill/>
                </a:ln>
                <a:solidFill>
                  <a:schemeClr val="bg1"/>
                </a:solidFill>
                <a:effectLst/>
                <a:latin typeface="Comic Sans MS" panose="030F0702030302020204" pitchFamily="66" charset="0"/>
              </a:rPr>
              <a:t>Primary Problem:</a:t>
            </a:r>
          </a:p>
          <a:p>
            <a:pPr marL="0" marR="0" lvl="0" indent="0" algn="l" defTabSz="914400" rtl="0" eaLnBrk="0" fontAlgn="base" latinLnBrk="0" hangingPunct="0">
              <a:spcBef>
                <a:spcPct val="0"/>
              </a:spcBef>
              <a:spcAft>
                <a:spcPct val="0"/>
              </a:spcAft>
              <a:buClrTx/>
              <a:buSzTx/>
              <a:tabLst/>
            </a:pPr>
            <a:r>
              <a:rPr kumimoji="0" lang="en-US" altLang="en-US" sz="1400" b="1" i="0" u="none" strike="noStrike" cap="none" normalizeH="0" baseline="0" dirty="0">
                <a:ln>
                  <a:noFill/>
                </a:ln>
                <a:solidFill>
                  <a:schemeClr val="accent2"/>
                </a:solidFill>
                <a:effectLst/>
                <a:latin typeface="Comic Sans MS" panose="030F0702030302020204" pitchFamily="66" charset="0"/>
              </a:rPr>
              <a:t>- Low Accuracy</a:t>
            </a:r>
          </a:p>
          <a:p>
            <a:pPr marL="0" marR="0" lvl="0" indent="0" algn="l" defTabSz="914400" rtl="0" eaLnBrk="0" fontAlgn="base" latinLnBrk="0" hangingPunct="0">
              <a:spcBef>
                <a:spcPct val="0"/>
              </a:spcBef>
              <a:spcAft>
                <a:spcPct val="0"/>
              </a:spcAft>
              <a:buClrTx/>
              <a:buSzTx/>
              <a:tabLst/>
            </a:pPr>
            <a:br>
              <a:rPr kumimoji="0" lang="en-US" altLang="en-US" sz="1400" b="1" i="0" u="none" strike="noStrike" cap="none" normalizeH="0" baseline="0" dirty="0">
                <a:ln>
                  <a:noFill/>
                </a:ln>
                <a:solidFill>
                  <a:schemeClr val="bg1"/>
                </a:solidFill>
                <a:effectLst/>
                <a:latin typeface="Comic Sans MS" panose="030F0702030302020204" pitchFamily="66" charset="0"/>
              </a:rPr>
            </a:br>
            <a:br>
              <a:rPr kumimoji="0" lang="en-US" altLang="en-US" sz="1400" b="1" i="0" u="none" strike="noStrike" cap="none" normalizeH="0" baseline="0" dirty="0">
                <a:ln>
                  <a:noFill/>
                </a:ln>
                <a:solidFill>
                  <a:schemeClr val="bg1"/>
                </a:solidFill>
                <a:effectLst/>
                <a:latin typeface="Comic Sans MS" panose="030F0702030302020204" pitchFamily="66" charset="0"/>
              </a:rPr>
            </a:br>
            <a:r>
              <a:rPr kumimoji="0" lang="en-US" altLang="en-US" sz="1400" i="0" u="none" strike="noStrike" cap="none" normalizeH="0" baseline="0" dirty="0">
                <a:ln>
                  <a:noFill/>
                </a:ln>
                <a:solidFill>
                  <a:schemeClr val="bg1"/>
                </a:solidFill>
                <a:effectLst/>
                <a:latin typeface="Comic Sans MS" panose="030F0702030302020204" pitchFamily="66" charset="0"/>
              </a:rPr>
              <a:t>Initial results indicate a robust ability to recognize emotions, but there is room for improvement, particularly in generalizing beyond the training data to new, unseen images.</a:t>
            </a:r>
          </a:p>
          <a:p>
            <a:pPr marL="0" marR="0" lvl="0" indent="0" algn="l" defTabSz="914400" rtl="0" eaLnBrk="0" fontAlgn="base" latinLnBrk="0" hangingPunct="0">
              <a:spcBef>
                <a:spcPct val="0"/>
              </a:spcBef>
              <a:spcAft>
                <a:spcPct val="0"/>
              </a:spcAft>
              <a:buClrTx/>
              <a:buSzTx/>
              <a:tabLst/>
            </a:pPr>
            <a:endParaRPr kumimoji="0" lang="en-US" altLang="en-US" sz="1800" b="1" i="0" u="none" strike="noStrike" cap="none" normalizeH="0" baseline="0" dirty="0">
              <a:ln>
                <a:noFill/>
              </a:ln>
              <a:solidFill>
                <a:schemeClr val="bg1"/>
              </a:solidFill>
              <a:effectLst/>
              <a:latin typeface="Comic Sans MS" panose="030F0702030302020204" pitchFamily="66" charset="0"/>
            </a:endParaRPr>
          </a:p>
        </p:txBody>
      </p:sp>
      <p:pic>
        <p:nvPicPr>
          <p:cNvPr id="39" name="Picture 3      _____3_____" descr="A graph on a black background&#10;&#10;Description automatically generated">
            <a:extLst>
              <a:ext uri="{FF2B5EF4-FFF2-40B4-BE49-F238E27FC236}">
                <a16:creationId xmlns:a16="http://schemas.microsoft.com/office/drawing/2014/main" id="{71432E07-F58C-1BE4-9DEB-E63259EFD9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4101" y="235943"/>
            <a:ext cx="6408975" cy="6386113"/>
          </a:xfrm>
          <a:prstGeom prst="rect">
            <a:avLst/>
          </a:prstGeom>
        </p:spPr>
      </p:pic>
    </p:spTree>
    <p:extLst>
      <p:ext uri="{BB962C8B-B14F-4D97-AF65-F5344CB8AC3E}">
        <p14:creationId xmlns:p14="http://schemas.microsoft.com/office/powerpoint/2010/main" val="102084175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3"/>
                                        </p:tgtEl>
                                      </p:cBhvr>
                                    </p:animEffect>
                                    <p:set>
                                      <p:cBhvr>
                                        <p:cTn id="7" dur="1" fill="hold">
                                          <p:stCondLst>
                                            <p:cond delay="499"/>
                                          </p:stCondLst>
                                        </p:cTn>
                                        <p:tgtEl>
                                          <p:spTgt spid="2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7"/>
                                        </p:tgtEl>
                                      </p:cBhvr>
                                    </p:animEffect>
                                    <p:set>
                                      <p:cBhvr>
                                        <p:cTn id="13" dur="1" fill="hold">
                                          <p:stCondLst>
                                            <p:cond delay="499"/>
                                          </p:stCondLst>
                                        </p:cTn>
                                        <p:tgtEl>
                                          <p:spTgt spid="1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25"/>
                                        </p:tgtEl>
                                      </p:cBhvr>
                                    </p:animEffect>
                                    <p:set>
                                      <p:cBhvr>
                                        <p:cTn id="32" dur="1" fill="hold">
                                          <p:stCondLst>
                                            <p:cond delay="499"/>
                                          </p:stCondLst>
                                        </p:cTn>
                                        <p:tgtEl>
                                          <p:spTgt spid="25"/>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28"/>
                                        </p:tgtEl>
                                      </p:cBhvr>
                                    </p:animEffect>
                                    <p:set>
                                      <p:cBhvr>
                                        <p:cTn id="35" dur="1" fill="hold">
                                          <p:stCondLst>
                                            <p:cond delay="499"/>
                                          </p:stCondLst>
                                        </p:cTn>
                                        <p:tgtEl>
                                          <p:spTgt spid="2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21"/>
                                        </p:tgtEl>
                                      </p:cBhvr>
                                    </p:animEffect>
                                    <p:set>
                                      <p:cBhvr>
                                        <p:cTn id="45" dur="1" fill="hold">
                                          <p:stCondLst>
                                            <p:cond delay="499"/>
                                          </p:stCondLst>
                                        </p:cTn>
                                        <p:tgtEl>
                                          <p:spTgt spid="21"/>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22"/>
                                        </p:tgtEl>
                                      </p:cBhvr>
                                    </p:animEffect>
                                    <p:set>
                                      <p:cBhvr>
                                        <p:cTn id="48" dur="1" fill="hold">
                                          <p:stCondLst>
                                            <p:cond delay="499"/>
                                          </p:stCondLst>
                                        </p:cTn>
                                        <p:tgtEl>
                                          <p:spTgt spid="22"/>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30"/>
                                        </p:tgtEl>
                                      </p:cBhvr>
                                    </p:animEffect>
                                    <p:set>
                                      <p:cBhvr>
                                        <p:cTn id="51" dur="1" fill="hold">
                                          <p:stCondLst>
                                            <p:cond delay="499"/>
                                          </p:stCondLst>
                                        </p:cTn>
                                        <p:tgtEl>
                                          <p:spTgt spid="30"/>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par>
                                <p:cTn id="57" presetID="10" presetClass="entr" presetSubtype="0" fill="hold"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7" grpId="0"/>
      <p:bldP spid="21" grpId="0"/>
      <p:bldP spid="21" grpId="1"/>
      <p:bldP spid="22" grpId="0"/>
      <p:bldP spid="22" grpId="1"/>
      <p:bldP spid="31" grpId="0"/>
      <p:bldP spid="3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A67E16-807E-5BDB-5EA9-A934FFDB242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 y="907"/>
            <a:ext cx="12191980" cy="6856195"/>
          </a:xfrm>
          <a:prstGeom prst="rect">
            <a:avLst/>
          </a:prstGeom>
        </p:spPr>
      </p:pic>
      <p:sp>
        <p:nvSpPr>
          <p:cNvPr id="20" name="Rectangle 19">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1">
            <a:extLst>
              <a:ext uri="{FF2B5EF4-FFF2-40B4-BE49-F238E27FC236}">
                <a16:creationId xmlns:a16="http://schemas.microsoft.com/office/drawing/2014/main" id="{D846E5D1-237F-3E2A-AA6A-31FA0D66352D}"/>
              </a:ext>
            </a:extLst>
          </p:cNvPr>
          <p:cNvSpPr>
            <a:spLocks noGrp="1"/>
          </p:cNvSpPr>
          <p:nvPr>
            <p:ph type="title"/>
          </p:nvPr>
        </p:nvSpPr>
        <p:spPr>
          <a:xfrm>
            <a:off x="342957" y="348815"/>
            <a:ext cx="3417768" cy="985995"/>
          </a:xfrm>
        </p:spPr>
        <p:txBody>
          <a:bodyPr>
            <a:normAutofit/>
          </a:bodyPr>
          <a:lstStyle/>
          <a:p>
            <a:r>
              <a:rPr lang="en-US" sz="3600" dirty="0">
                <a:latin typeface="Aharoni" panose="02010803020104030203" pitchFamily="2" charset="-79"/>
                <a:cs typeface="Aharoni" panose="02010803020104030203" pitchFamily="2" charset="-79"/>
              </a:rPr>
              <a:t>CNN Layers</a:t>
            </a:r>
          </a:p>
        </p:txBody>
      </p:sp>
      <p:sp>
        <p:nvSpPr>
          <p:cNvPr id="7" name="Content Placeholder 2">
            <a:extLst>
              <a:ext uri="{FF2B5EF4-FFF2-40B4-BE49-F238E27FC236}">
                <a16:creationId xmlns:a16="http://schemas.microsoft.com/office/drawing/2014/main" id="{CFD6FA76-6C2A-C238-9D24-98DC86C79385}"/>
              </a:ext>
            </a:extLst>
          </p:cNvPr>
          <p:cNvSpPr>
            <a:spLocks noGrp="1"/>
          </p:cNvSpPr>
          <p:nvPr>
            <p:ph idx="1"/>
          </p:nvPr>
        </p:nvSpPr>
        <p:spPr>
          <a:xfrm>
            <a:off x="342957" y="2156239"/>
            <a:ext cx="5753042" cy="4341391"/>
          </a:xfrm>
        </p:spPr>
        <p:txBody>
          <a:bodyPr>
            <a:normAutofit/>
          </a:bodyPr>
          <a:lstStyle/>
          <a:p>
            <a:pPr marL="0" indent="0" algn="just">
              <a:lnSpc>
                <a:spcPct val="100000"/>
              </a:lnSpc>
              <a:buNone/>
            </a:pPr>
            <a:r>
              <a:rPr lang="en-US" sz="1800" dirty="0">
                <a:latin typeface="Comic Sans MS" panose="030F0702030302020204" pitchFamily="66" charset="0"/>
              </a:rPr>
              <a:t>Batch normalization layers are incorporated after each convolutional layer to normalize the activations and accelerate the network training. These layers provide considerable benefits by stabilizing the learning process, by ensuring that the activations across batches have a consistent mean and variance. Batch normalization helps in speeding up convergence and enhancing the overall training efficiency of the network.</a:t>
            </a:r>
          </a:p>
        </p:txBody>
      </p:sp>
      <p:sp>
        <p:nvSpPr>
          <p:cNvPr id="4" name="TextBox 3">
            <a:extLst>
              <a:ext uri="{FF2B5EF4-FFF2-40B4-BE49-F238E27FC236}">
                <a16:creationId xmlns:a16="http://schemas.microsoft.com/office/drawing/2014/main" id="{C121859C-1B4C-0089-8100-5C28F1BCE4BB}"/>
              </a:ext>
            </a:extLst>
          </p:cNvPr>
          <p:cNvSpPr txBox="1"/>
          <p:nvPr/>
        </p:nvSpPr>
        <p:spPr>
          <a:xfrm>
            <a:off x="342957" y="1397206"/>
            <a:ext cx="4013432" cy="400110"/>
          </a:xfrm>
          <a:prstGeom prst="rect">
            <a:avLst/>
          </a:prstGeom>
          <a:noFill/>
        </p:spPr>
        <p:txBody>
          <a:bodyPr wrap="square">
            <a:spAutoFit/>
          </a:bodyPr>
          <a:lstStyle/>
          <a:p>
            <a:r>
              <a:rPr lang="en-US" sz="2000" dirty="0">
                <a:solidFill>
                  <a:schemeClr val="tx2">
                    <a:lumMod val="75000"/>
                    <a:lumOff val="25000"/>
                  </a:schemeClr>
                </a:solidFill>
                <a:latin typeface="Aharoni" panose="02010803020104030203" pitchFamily="2" charset="-79"/>
                <a:cs typeface="Aharoni" panose="02010803020104030203" pitchFamily="2" charset="-79"/>
              </a:rPr>
              <a:t>Batch Normalization Layers:</a:t>
            </a:r>
          </a:p>
        </p:txBody>
      </p:sp>
      <p:pic>
        <p:nvPicPr>
          <p:cNvPr id="11" name="Picture 10" descr="A screen shot of a computer code&#10;&#10;Description automatically generated">
            <a:extLst>
              <a:ext uri="{FF2B5EF4-FFF2-40B4-BE49-F238E27FC236}">
                <a16:creationId xmlns:a16="http://schemas.microsoft.com/office/drawing/2014/main" id="{193E392B-A8D9-6198-1ABE-F50904D5788B}"/>
              </a:ext>
            </a:extLst>
          </p:cNvPr>
          <p:cNvPicPr>
            <a:picLocks noChangeAspect="1"/>
          </p:cNvPicPr>
          <p:nvPr/>
        </p:nvPicPr>
        <p:blipFill rotWithShape="1">
          <a:blip r:embed="rId4">
            <a:extLst>
              <a:ext uri="{28A0092B-C50C-407E-A947-70E740481C1C}">
                <a14:useLocalDpi xmlns:a14="http://schemas.microsoft.com/office/drawing/2010/main" val="0"/>
              </a:ext>
            </a:extLst>
          </a:blip>
          <a:srcRect r="18758"/>
          <a:stretch/>
        </p:blipFill>
        <p:spPr>
          <a:xfrm>
            <a:off x="6716347" y="2156239"/>
            <a:ext cx="4855305" cy="3581374"/>
          </a:xfrm>
          <a:prstGeom prst="rect">
            <a:avLst/>
          </a:prstGeom>
          <a:ln>
            <a:noFill/>
          </a:ln>
          <a:effectLst>
            <a:outerShdw blurRad="292100" dist="139700" dir="2700000" algn="tl" rotWithShape="0">
              <a:srgbClr val="333333">
                <a:alpha val="65000"/>
              </a:srgbClr>
            </a:outerShdw>
          </a:effectLst>
        </p:spPr>
      </p:pic>
      <p:sp>
        <p:nvSpPr>
          <p:cNvPr id="10" name="Rectangle: Rounded Corners 9">
            <a:extLst>
              <a:ext uri="{FF2B5EF4-FFF2-40B4-BE49-F238E27FC236}">
                <a16:creationId xmlns:a16="http://schemas.microsoft.com/office/drawing/2014/main" id="{072D3073-BE02-5C9E-A994-48CEC3B2A9D4}"/>
              </a:ext>
            </a:extLst>
          </p:cNvPr>
          <p:cNvSpPr/>
          <p:nvPr/>
        </p:nvSpPr>
        <p:spPr>
          <a:xfrm>
            <a:off x="6784493" y="3025879"/>
            <a:ext cx="2860952" cy="258096"/>
          </a:xfrm>
          <a:prstGeom prst="roundRect">
            <a:avLst/>
          </a:prstGeom>
          <a:solidFill>
            <a:schemeClr val="accent4">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8F805244-0D2F-3883-0A48-A479F880F369}"/>
              </a:ext>
            </a:extLst>
          </p:cNvPr>
          <p:cNvSpPr/>
          <p:nvPr/>
        </p:nvSpPr>
        <p:spPr>
          <a:xfrm>
            <a:off x="6784493" y="4554795"/>
            <a:ext cx="2860952" cy="258096"/>
          </a:xfrm>
          <a:prstGeom prst="roundRect">
            <a:avLst/>
          </a:prstGeom>
          <a:solidFill>
            <a:schemeClr val="accent4">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0403437"/>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0383" y="0"/>
            <a:ext cx="8451607"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374517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ain Title">
            <a:extLst>
              <a:ext uri="{FF2B5EF4-FFF2-40B4-BE49-F238E27FC236}">
                <a16:creationId xmlns:a16="http://schemas.microsoft.com/office/drawing/2014/main" id="{5BB79906-57B3-B2A8-0B2A-287F8D0115BF}"/>
              </a:ext>
            </a:extLst>
          </p:cNvPr>
          <p:cNvSpPr txBox="1">
            <a:spLocks/>
          </p:cNvSpPr>
          <p:nvPr/>
        </p:nvSpPr>
        <p:spPr>
          <a:xfrm>
            <a:off x="254859" y="109183"/>
            <a:ext cx="3150158" cy="82467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200" kern="1200" dirty="0">
                <a:solidFill>
                  <a:schemeClr val="bg1"/>
                </a:solidFill>
                <a:latin typeface="Aharoni" panose="02010803020104030203" pitchFamily="2" charset="-79"/>
                <a:cs typeface="Aharoni" panose="02010803020104030203" pitchFamily="2" charset="-79"/>
              </a:rPr>
              <a:t>Model </a:t>
            </a:r>
            <a:r>
              <a:rPr lang="en-US" sz="4800" dirty="0">
                <a:solidFill>
                  <a:schemeClr val="bg1"/>
                </a:solidFill>
                <a:latin typeface="Aharoni" panose="02010803020104030203" pitchFamily="2" charset="-79"/>
                <a:cs typeface="Aharoni" panose="02010803020104030203" pitchFamily="2" charset="-79"/>
              </a:rPr>
              <a:t>2</a:t>
            </a:r>
            <a:endParaRPr lang="en-US" sz="4800" kern="1200" dirty="0">
              <a:solidFill>
                <a:schemeClr val="bg1"/>
              </a:solidFill>
              <a:latin typeface="Aharoni" panose="02010803020104030203" pitchFamily="2" charset="-79"/>
              <a:cs typeface="Aharoni" panose="02010803020104030203" pitchFamily="2" charset="-79"/>
            </a:endParaRPr>
          </a:p>
        </p:txBody>
      </p:sp>
      <p:pic>
        <p:nvPicPr>
          <p:cNvPr id="4" name="Background" descr="A close-up of many dots&#10;&#10;Description automatically generated">
            <a:extLst>
              <a:ext uri="{FF2B5EF4-FFF2-40B4-BE49-F238E27FC236}">
                <a16:creationId xmlns:a16="http://schemas.microsoft.com/office/drawing/2014/main" id="{3820A719-E4F4-930B-2052-5AAC51288AA6}"/>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l="23118" r="7560"/>
          <a:stretch/>
        </p:blipFill>
        <p:spPr>
          <a:xfrm>
            <a:off x="3740375" y="10"/>
            <a:ext cx="8451615" cy="6857990"/>
          </a:xfrm>
          <a:prstGeom prst="rect">
            <a:avLst/>
          </a:prstGeom>
        </p:spPr>
      </p:pic>
      <p:sp>
        <p:nvSpPr>
          <p:cNvPr id="23" name="TextBox 1      _____1_____">
            <a:extLst>
              <a:ext uri="{FF2B5EF4-FFF2-40B4-BE49-F238E27FC236}">
                <a16:creationId xmlns:a16="http://schemas.microsoft.com/office/drawing/2014/main" id="{7E2B0ABF-F332-7AF8-9C69-978105366DBE}"/>
              </a:ext>
            </a:extLst>
          </p:cNvPr>
          <p:cNvSpPr txBox="1"/>
          <p:nvPr/>
        </p:nvSpPr>
        <p:spPr>
          <a:xfrm>
            <a:off x="1" y="1655017"/>
            <a:ext cx="3740374" cy="4904099"/>
          </a:xfrm>
          <a:prstGeom prst="rect">
            <a:avLst/>
          </a:prstGeom>
          <a:noFill/>
        </p:spPr>
        <p:txBody>
          <a:bodyPr wrap="square" rtlCol="0">
            <a:spAutoFit/>
          </a:bodyPr>
          <a:lstStyle/>
          <a:p>
            <a:pPr lvl="0" eaLnBrk="0" fontAlgn="base" hangingPunct="0">
              <a:lnSpc>
                <a:spcPct val="150000"/>
              </a:lnSpc>
              <a:spcBef>
                <a:spcPct val="0"/>
              </a:spcBef>
              <a:spcAft>
                <a:spcPct val="0"/>
              </a:spcAft>
            </a:pPr>
            <a:r>
              <a:rPr lang="en-US" altLang="en-US" sz="1400" dirty="0">
                <a:solidFill>
                  <a:schemeClr val="bg1"/>
                </a:solidFill>
                <a:latin typeface="Comic Sans MS" panose="030F0702030302020204" pitchFamily="66" charset="0"/>
              </a:rPr>
              <a:t>- Batch Size = 256</a:t>
            </a:r>
          </a:p>
          <a:p>
            <a:pPr marL="0" marR="0" lvl="0" indent="0" algn="l" defTabSz="914400" rtl="0" eaLnBrk="0" fontAlgn="base" latinLnBrk="0" hangingPunct="0">
              <a:lnSpc>
                <a:spcPct val="150000"/>
              </a:lnSpc>
              <a:spcBef>
                <a:spcPct val="0"/>
              </a:spcBef>
              <a:spcAft>
                <a:spcPct val="0"/>
              </a:spcAft>
              <a:buClrTx/>
              <a:buSzTx/>
              <a:tabLst/>
            </a:pPr>
            <a:r>
              <a:rPr kumimoji="0" lang="en-US" altLang="en-US" sz="1400" i="0" u="none" strike="noStrike" cap="none" normalizeH="0" baseline="0" dirty="0">
                <a:ln>
                  <a:noFill/>
                </a:ln>
                <a:solidFill>
                  <a:schemeClr val="bg1"/>
                </a:solidFill>
                <a:effectLst/>
                <a:latin typeface="Comic Sans MS" panose="030F0702030302020204" pitchFamily="66" charset="0"/>
              </a:rPr>
              <a:t>- CNN Layers: </a:t>
            </a:r>
            <a:r>
              <a:rPr lang="en-US" altLang="en-US" sz="1400" dirty="0">
                <a:solidFill>
                  <a:schemeClr val="bg1"/>
                </a:solidFill>
                <a:latin typeface="Comic Sans MS" panose="030F0702030302020204" pitchFamily="66" charset="0"/>
              </a:rPr>
              <a:t>5 </a:t>
            </a:r>
            <a:r>
              <a:rPr kumimoji="0" lang="en-US" altLang="en-US" sz="1400" i="0" u="none" strike="noStrike" cap="none" normalizeH="0" baseline="0" dirty="0">
                <a:ln>
                  <a:noFill/>
                </a:ln>
                <a:solidFill>
                  <a:schemeClr val="accent5">
                    <a:lumMod val="60000"/>
                    <a:lumOff val="40000"/>
                  </a:schemeClr>
                </a:solidFill>
                <a:effectLst/>
                <a:latin typeface="Comic Sans MS" panose="030F0702030302020204" pitchFamily="66" charset="0"/>
              </a:rPr>
              <a:t>(Increased)</a:t>
            </a:r>
          </a:p>
          <a:p>
            <a:pPr eaLnBrk="0" fontAlgn="base" hangingPunct="0">
              <a:lnSpc>
                <a:spcPct val="150000"/>
              </a:lnSpc>
              <a:spcBef>
                <a:spcPct val="0"/>
              </a:spcBef>
              <a:spcAft>
                <a:spcPct val="0"/>
              </a:spcAft>
            </a:pPr>
            <a:r>
              <a:rPr kumimoji="0" lang="en-US" altLang="en-US" sz="1400" i="0" u="none" strike="noStrike" cap="none" normalizeH="0" baseline="0" dirty="0">
                <a:ln>
                  <a:noFill/>
                </a:ln>
                <a:solidFill>
                  <a:schemeClr val="bg1"/>
                </a:solidFill>
                <a:effectLst/>
                <a:latin typeface="Comic Sans MS" panose="030F0702030302020204" pitchFamily="66" charset="0"/>
              </a:rPr>
              <a:t>- Dense Layers: 3 </a:t>
            </a:r>
            <a:r>
              <a:rPr lang="en-US" altLang="en-US" sz="1400" dirty="0">
                <a:solidFill>
                  <a:schemeClr val="accent5">
                    <a:lumMod val="60000"/>
                    <a:lumOff val="40000"/>
                  </a:schemeClr>
                </a:solidFill>
                <a:latin typeface="Comic Sans MS" panose="030F0702030302020204" pitchFamily="66" charset="0"/>
              </a:rPr>
              <a:t>(Increased)</a:t>
            </a:r>
            <a:endParaRPr kumimoji="0" lang="en-US" altLang="en-US" sz="1400" i="0" u="none" strike="noStrike" cap="none" normalizeH="0" baseline="0" dirty="0">
              <a:ln>
                <a:noFill/>
              </a:ln>
              <a:solidFill>
                <a:schemeClr val="bg1"/>
              </a:solidFill>
              <a:effectLst/>
              <a:latin typeface="Comic Sans MS" panose="030F0702030302020204" pitchFamily="66" charset="0"/>
            </a:endParaRPr>
          </a:p>
          <a:p>
            <a:pPr eaLnBrk="0" fontAlgn="base" hangingPunct="0">
              <a:lnSpc>
                <a:spcPct val="150000"/>
              </a:lnSpc>
              <a:spcBef>
                <a:spcPct val="0"/>
              </a:spcBef>
              <a:spcAft>
                <a:spcPct val="0"/>
              </a:spcAft>
            </a:pPr>
            <a:r>
              <a:rPr lang="en-US" altLang="en-US" sz="1400" dirty="0">
                <a:solidFill>
                  <a:schemeClr val="bg1"/>
                </a:solidFill>
                <a:latin typeface="Comic Sans MS" panose="030F0702030302020204" pitchFamily="66" charset="0"/>
              </a:rPr>
              <a:t>- Activation: </a:t>
            </a:r>
            <a:r>
              <a:rPr lang="en-US" altLang="en-US" sz="1400" dirty="0" err="1">
                <a:solidFill>
                  <a:schemeClr val="bg1"/>
                </a:solidFill>
                <a:latin typeface="Comic Sans MS" panose="030F0702030302020204" pitchFamily="66" charset="0"/>
              </a:rPr>
              <a:t>relu</a:t>
            </a:r>
            <a:r>
              <a:rPr lang="en-US" altLang="en-US" sz="1400" dirty="0">
                <a:solidFill>
                  <a:schemeClr val="bg1"/>
                </a:solidFill>
                <a:latin typeface="Comic Sans MS" panose="030F0702030302020204" pitchFamily="66" charset="0"/>
              </a:rPr>
              <a:t> </a:t>
            </a:r>
            <a:r>
              <a:rPr lang="en-US" altLang="en-US" sz="1400" dirty="0">
                <a:solidFill>
                  <a:schemeClr val="accent5">
                    <a:lumMod val="60000"/>
                    <a:lumOff val="40000"/>
                  </a:schemeClr>
                </a:solidFill>
                <a:latin typeface="Comic Sans MS" panose="030F0702030302020204" pitchFamily="66" charset="0"/>
              </a:rPr>
              <a:t>(Changed from sigmoid)</a:t>
            </a:r>
          </a:p>
          <a:p>
            <a:pPr marL="285750" indent="-285750" eaLnBrk="0" fontAlgn="base" hangingPunct="0">
              <a:lnSpc>
                <a:spcPct val="150000"/>
              </a:lnSpc>
              <a:spcBef>
                <a:spcPct val="0"/>
              </a:spcBef>
              <a:spcAft>
                <a:spcPct val="0"/>
              </a:spcAft>
              <a:buFontTx/>
              <a:buChar char="-"/>
            </a:pPr>
            <a:r>
              <a:rPr lang="en-US" altLang="en-US" sz="1400" dirty="0">
                <a:solidFill>
                  <a:schemeClr val="accent5">
                    <a:lumMod val="60000"/>
                    <a:lumOff val="40000"/>
                  </a:schemeClr>
                </a:solidFill>
                <a:latin typeface="Comic Sans MS" panose="030F0702030302020204" pitchFamily="66" charset="0"/>
              </a:rPr>
              <a:t>Increased the number of filters in Conv2D layers (up to 512 filters).</a:t>
            </a:r>
          </a:p>
          <a:p>
            <a:pPr eaLnBrk="0" fontAlgn="base" hangingPunct="0">
              <a:lnSpc>
                <a:spcPct val="150000"/>
              </a:lnSpc>
              <a:spcBef>
                <a:spcPct val="0"/>
              </a:spcBef>
              <a:spcAft>
                <a:spcPct val="0"/>
              </a:spcAft>
            </a:pPr>
            <a:r>
              <a:rPr lang="en-US" altLang="en-US" sz="1400" dirty="0">
                <a:solidFill>
                  <a:schemeClr val="bg1"/>
                </a:solidFill>
                <a:latin typeface="Comic Sans MS" panose="030F0702030302020204" pitchFamily="66" charset="0"/>
              </a:rPr>
              <a:t>- optimizer: Adam </a:t>
            </a:r>
            <a:r>
              <a:rPr lang="en-US" altLang="en-US" sz="1400" dirty="0">
                <a:solidFill>
                  <a:schemeClr val="accent5">
                    <a:lumMod val="60000"/>
                    <a:lumOff val="40000"/>
                  </a:schemeClr>
                </a:solidFill>
                <a:latin typeface="Comic Sans MS" panose="030F0702030302020204" pitchFamily="66" charset="0"/>
              </a:rPr>
              <a:t>(Changed from SGD)</a:t>
            </a:r>
          </a:p>
          <a:p>
            <a:pPr eaLnBrk="0" fontAlgn="base" hangingPunct="0">
              <a:lnSpc>
                <a:spcPct val="150000"/>
              </a:lnSpc>
              <a:spcBef>
                <a:spcPct val="0"/>
              </a:spcBef>
              <a:spcAft>
                <a:spcPct val="0"/>
              </a:spcAft>
            </a:pPr>
            <a:r>
              <a:rPr lang="en-US" altLang="en-US" sz="1400" dirty="0">
                <a:solidFill>
                  <a:schemeClr val="bg1"/>
                </a:solidFill>
                <a:latin typeface="Comic Sans MS" panose="030F0702030302020204" pitchFamily="66" charset="0"/>
              </a:rPr>
              <a:t>- learning rate: 0.001 </a:t>
            </a:r>
            <a:r>
              <a:rPr lang="en-US" altLang="en-US" sz="1400" dirty="0">
                <a:solidFill>
                  <a:schemeClr val="accent5">
                    <a:lumMod val="60000"/>
                    <a:lumOff val="40000"/>
                  </a:schemeClr>
                </a:solidFill>
                <a:latin typeface="Comic Sans MS" panose="030F0702030302020204" pitchFamily="66" charset="0"/>
              </a:rPr>
              <a:t>(Changed from 0.1)</a:t>
            </a:r>
          </a:p>
          <a:p>
            <a:pPr marL="285750" indent="-285750" eaLnBrk="0" fontAlgn="base" hangingPunct="0">
              <a:lnSpc>
                <a:spcPct val="150000"/>
              </a:lnSpc>
              <a:spcBef>
                <a:spcPct val="0"/>
              </a:spcBef>
              <a:spcAft>
                <a:spcPct val="0"/>
              </a:spcAft>
              <a:buFontTx/>
              <a:buChar char="-"/>
            </a:pPr>
            <a:r>
              <a:rPr lang="en-US" altLang="en-US" sz="1400" dirty="0">
                <a:solidFill>
                  <a:schemeClr val="accent5">
                    <a:lumMod val="60000"/>
                    <a:lumOff val="40000"/>
                  </a:schemeClr>
                </a:solidFill>
                <a:latin typeface="Comic Sans MS" panose="030F0702030302020204" pitchFamily="66" charset="0"/>
              </a:rPr>
              <a:t>Increased the number of neurons in dense layers.</a:t>
            </a:r>
          </a:p>
          <a:p>
            <a:pPr eaLnBrk="0" fontAlgn="base" hangingPunct="0">
              <a:lnSpc>
                <a:spcPct val="150000"/>
              </a:lnSpc>
              <a:spcBef>
                <a:spcPct val="0"/>
              </a:spcBef>
              <a:spcAft>
                <a:spcPct val="0"/>
              </a:spcAft>
            </a:pPr>
            <a:r>
              <a:rPr lang="en-US" altLang="en-US" sz="1400" dirty="0">
                <a:solidFill>
                  <a:schemeClr val="bg1"/>
                </a:solidFill>
                <a:latin typeface="Comic Sans MS" panose="030F0702030302020204" pitchFamily="66" charset="0"/>
              </a:rPr>
              <a:t>- Pooling Layer: MaxPooling2D</a:t>
            </a:r>
            <a:endParaRPr lang="en-US" altLang="en-US" sz="1400" dirty="0">
              <a:solidFill>
                <a:schemeClr val="accent5">
                  <a:lumMod val="60000"/>
                  <a:lumOff val="40000"/>
                </a:schemeClr>
              </a:solidFill>
              <a:latin typeface="Comic Sans MS" panose="030F0702030302020204" pitchFamily="66" charset="0"/>
            </a:endParaRPr>
          </a:p>
          <a:p>
            <a:pPr marL="285750" indent="-285750" eaLnBrk="0" fontAlgn="base" hangingPunct="0">
              <a:lnSpc>
                <a:spcPct val="150000"/>
              </a:lnSpc>
              <a:spcBef>
                <a:spcPct val="0"/>
              </a:spcBef>
              <a:spcAft>
                <a:spcPct val="0"/>
              </a:spcAft>
              <a:buFont typeface="Wingdings" panose="05000000000000000000" pitchFamily="2" charset="2"/>
              <a:buChar char="ü"/>
            </a:pPr>
            <a:r>
              <a:rPr lang="en-US" altLang="en-US" sz="1400" dirty="0" err="1">
                <a:solidFill>
                  <a:schemeClr val="bg1"/>
                </a:solidFill>
                <a:latin typeface="Comic Sans MS" panose="030F0702030302020204" pitchFamily="66" charset="0"/>
              </a:rPr>
              <a:t>BatchNormalization</a:t>
            </a:r>
            <a:r>
              <a:rPr lang="en-US" altLang="en-US" sz="1400" dirty="0">
                <a:solidFill>
                  <a:schemeClr val="bg1"/>
                </a:solidFill>
                <a:latin typeface="Comic Sans MS" panose="030F0702030302020204" pitchFamily="66" charset="0"/>
              </a:rPr>
              <a:t> </a:t>
            </a:r>
            <a:r>
              <a:rPr lang="en-US" altLang="en-US" sz="1400" dirty="0">
                <a:solidFill>
                  <a:schemeClr val="accent5">
                    <a:lumMod val="60000"/>
                    <a:lumOff val="40000"/>
                  </a:schemeClr>
                </a:solidFill>
                <a:latin typeface="Comic Sans MS" panose="030F0702030302020204" pitchFamily="66" charset="0"/>
              </a:rPr>
              <a:t>(Added)</a:t>
            </a:r>
            <a:endParaRPr lang="en-US" altLang="en-US" sz="1400" dirty="0">
              <a:solidFill>
                <a:schemeClr val="bg1"/>
              </a:solidFill>
              <a:latin typeface="Comic Sans MS" panose="030F0702030302020204" pitchFamily="66" charset="0"/>
            </a:endParaRPr>
          </a:p>
          <a:p>
            <a:pPr marL="285750" indent="-285750" eaLnBrk="0" fontAlgn="base" hangingPunct="0">
              <a:lnSpc>
                <a:spcPct val="150000"/>
              </a:lnSpc>
              <a:spcBef>
                <a:spcPct val="0"/>
              </a:spcBef>
              <a:spcAft>
                <a:spcPct val="0"/>
              </a:spcAft>
              <a:buFont typeface="Wingdings" panose="05000000000000000000" pitchFamily="2" charset="2"/>
              <a:buChar char="ü"/>
            </a:pPr>
            <a:r>
              <a:rPr lang="en-US" altLang="en-US" sz="1400" dirty="0">
                <a:solidFill>
                  <a:schemeClr val="bg1"/>
                </a:solidFill>
                <a:latin typeface="Comic Sans MS" panose="030F0702030302020204" pitchFamily="66" charset="0"/>
              </a:rPr>
              <a:t>Padding </a:t>
            </a:r>
          </a:p>
          <a:p>
            <a:pPr eaLnBrk="0" fontAlgn="base" hangingPunct="0">
              <a:lnSpc>
                <a:spcPct val="150000"/>
              </a:lnSpc>
              <a:spcBef>
                <a:spcPct val="0"/>
              </a:spcBef>
              <a:spcAft>
                <a:spcPct val="0"/>
              </a:spcAft>
            </a:pPr>
            <a:endParaRPr lang="en-US" altLang="en-US" sz="1400" dirty="0">
              <a:solidFill>
                <a:schemeClr val="bg1"/>
              </a:solidFill>
              <a:latin typeface="Comic Sans MS" panose="030F0702030302020204" pitchFamily="66" charset="0"/>
            </a:endParaRPr>
          </a:p>
          <a:p>
            <a:pPr eaLnBrk="0" fontAlgn="base" hangingPunct="0">
              <a:lnSpc>
                <a:spcPct val="150000"/>
              </a:lnSpc>
              <a:spcBef>
                <a:spcPct val="0"/>
              </a:spcBef>
              <a:spcAft>
                <a:spcPct val="0"/>
              </a:spcAft>
            </a:pPr>
            <a:endParaRPr lang="en-US" altLang="en-US" sz="1400" dirty="0">
              <a:solidFill>
                <a:schemeClr val="accent5">
                  <a:lumMod val="60000"/>
                  <a:lumOff val="40000"/>
                </a:schemeClr>
              </a:solidFill>
              <a:latin typeface="Comic Sans MS" panose="030F0702030302020204" pitchFamily="66" charset="0"/>
            </a:endParaRPr>
          </a:p>
        </p:txBody>
      </p:sp>
      <p:pic>
        <p:nvPicPr>
          <p:cNvPr id="3" name="Picture 1      _____1_____">
            <a:extLst>
              <a:ext uri="{FF2B5EF4-FFF2-40B4-BE49-F238E27FC236}">
                <a16:creationId xmlns:a16="http://schemas.microsoft.com/office/drawing/2014/main" id="{0C818853-684F-C133-3ADB-71DC0B916AB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925126" y="3309419"/>
            <a:ext cx="5685368" cy="3439398"/>
          </a:xfrm>
          <a:prstGeom prst="rect">
            <a:avLst/>
          </a:prstGeom>
        </p:spPr>
      </p:pic>
      <p:sp>
        <p:nvSpPr>
          <p:cNvPr id="17" name="Title 1           _____1_____">
            <a:extLst>
              <a:ext uri="{FF2B5EF4-FFF2-40B4-BE49-F238E27FC236}">
                <a16:creationId xmlns:a16="http://schemas.microsoft.com/office/drawing/2014/main" id="{130B2EA7-32AD-A5D4-A600-DF6780AE82E4}"/>
              </a:ext>
            </a:extLst>
          </p:cNvPr>
          <p:cNvSpPr txBox="1">
            <a:spLocks/>
          </p:cNvSpPr>
          <p:nvPr/>
        </p:nvSpPr>
        <p:spPr>
          <a:xfrm>
            <a:off x="213327" y="933855"/>
            <a:ext cx="2814801" cy="5544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200" kern="1200" dirty="0">
                <a:solidFill>
                  <a:schemeClr val="accent4">
                    <a:lumMod val="60000"/>
                    <a:lumOff val="40000"/>
                  </a:schemeClr>
                </a:solidFill>
                <a:latin typeface="Aharoni" panose="02010803020104030203" pitchFamily="2" charset="-79"/>
                <a:cs typeface="Aharoni" panose="02010803020104030203" pitchFamily="2" charset="-79"/>
              </a:rPr>
              <a:t>Architecture</a:t>
            </a:r>
          </a:p>
        </p:txBody>
      </p:sp>
      <p:sp>
        <p:nvSpPr>
          <p:cNvPr id="21" name="Title 2            _____2_____" hidden="1">
            <a:extLst>
              <a:ext uri="{FF2B5EF4-FFF2-40B4-BE49-F238E27FC236}">
                <a16:creationId xmlns:a16="http://schemas.microsoft.com/office/drawing/2014/main" id="{B8797529-E15F-D724-C263-69C8EEF9A6D9}"/>
              </a:ext>
            </a:extLst>
          </p:cNvPr>
          <p:cNvSpPr txBox="1">
            <a:spLocks/>
          </p:cNvSpPr>
          <p:nvPr/>
        </p:nvSpPr>
        <p:spPr>
          <a:xfrm>
            <a:off x="254859" y="933855"/>
            <a:ext cx="2814801" cy="5544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200" dirty="0">
                <a:solidFill>
                  <a:schemeClr val="accent4">
                    <a:lumMod val="60000"/>
                    <a:lumOff val="40000"/>
                  </a:schemeClr>
                </a:solidFill>
                <a:latin typeface="Aharoni" panose="02010803020104030203" pitchFamily="2" charset="-79"/>
                <a:cs typeface="Aharoni" panose="02010803020104030203" pitchFamily="2" charset="-79"/>
              </a:rPr>
              <a:t>Results</a:t>
            </a:r>
            <a:endParaRPr lang="en-US" sz="3200" kern="1200" dirty="0">
              <a:solidFill>
                <a:schemeClr val="accent4">
                  <a:lumMod val="60000"/>
                  <a:lumOff val="40000"/>
                </a:schemeClr>
              </a:solidFill>
              <a:latin typeface="Aharoni" panose="02010803020104030203" pitchFamily="2" charset="-79"/>
              <a:cs typeface="Aharoni" panose="02010803020104030203" pitchFamily="2" charset="-79"/>
            </a:endParaRPr>
          </a:p>
        </p:txBody>
      </p:sp>
      <p:sp>
        <p:nvSpPr>
          <p:cNvPr id="22" name="TextBox 2     _____2_____" hidden="1">
            <a:extLst>
              <a:ext uri="{FF2B5EF4-FFF2-40B4-BE49-F238E27FC236}">
                <a16:creationId xmlns:a16="http://schemas.microsoft.com/office/drawing/2014/main" id="{FA7B645B-3193-A967-753C-A34637FE06ED}"/>
              </a:ext>
            </a:extLst>
          </p:cNvPr>
          <p:cNvSpPr txBox="1">
            <a:spLocks/>
          </p:cNvSpPr>
          <p:nvPr/>
        </p:nvSpPr>
        <p:spPr>
          <a:xfrm>
            <a:off x="213327" y="1758527"/>
            <a:ext cx="3369671" cy="2227726"/>
          </a:xfrm>
          <a:prstGeom prst="rect">
            <a:avLst/>
          </a:prstGeom>
          <a:noFill/>
        </p:spPr>
        <p:txBody>
          <a:bodyPr wrap="square" rtlCol="0">
            <a:spAutoFit/>
          </a:bodyPr>
          <a:lstStyle/>
          <a:p>
            <a:pPr lvl="0" eaLnBrk="0" fontAlgn="base" hangingPunct="0">
              <a:lnSpc>
                <a:spcPct val="200000"/>
              </a:lnSpc>
              <a:spcBef>
                <a:spcPct val="0"/>
              </a:spcBef>
              <a:spcAft>
                <a:spcPct val="0"/>
              </a:spcAft>
            </a:pPr>
            <a:r>
              <a:rPr lang="en-US" altLang="en-US" dirty="0">
                <a:solidFill>
                  <a:schemeClr val="bg1"/>
                </a:solidFill>
                <a:latin typeface="Comic Sans MS" panose="030F0702030302020204" pitchFamily="66" charset="0"/>
              </a:rPr>
              <a:t>Training </a:t>
            </a:r>
            <a:r>
              <a:rPr kumimoji="0" lang="en-US" altLang="en-US" sz="1800" i="0" u="none" strike="noStrike" cap="none" normalizeH="0" baseline="0" dirty="0">
                <a:ln>
                  <a:noFill/>
                </a:ln>
                <a:solidFill>
                  <a:schemeClr val="bg1"/>
                </a:solidFill>
                <a:effectLst/>
                <a:latin typeface="Comic Sans MS" panose="030F0702030302020204" pitchFamily="66" charset="0"/>
              </a:rPr>
              <a:t>Accuracy: </a:t>
            </a:r>
            <a:r>
              <a:rPr lang="en-US" altLang="en-US" b="1" dirty="0">
                <a:solidFill>
                  <a:schemeClr val="bg1"/>
                </a:solidFill>
                <a:latin typeface="Comic Sans MS" panose="030F0702030302020204" pitchFamily="66" charset="0"/>
              </a:rPr>
              <a:t>97.93</a:t>
            </a:r>
            <a:r>
              <a:rPr kumimoji="0" lang="en-US" altLang="en-US" sz="1800" b="1" i="0" u="none" strike="noStrike" cap="none" normalizeH="0" baseline="0" dirty="0">
                <a:ln>
                  <a:noFill/>
                </a:ln>
                <a:solidFill>
                  <a:schemeClr val="bg1"/>
                </a:solidFill>
                <a:effectLst/>
                <a:latin typeface="Comic Sans MS" panose="030F0702030302020204" pitchFamily="66" charset="0"/>
              </a:rPr>
              <a:t>%</a:t>
            </a:r>
          </a:p>
          <a:p>
            <a:pPr lvl="0" eaLnBrk="0" fontAlgn="base" hangingPunct="0">
              <a:lnSpc>
                <a:spcPct val="200000"/>
              </a:lnSpc>
              <a:spcBef>
                <a:spcPct val="0"/>
              </a:spcBef>
              <a:spcAft>
                <a:spcPct val="0"/>
              </a:spcAft>
            </a:pPr>
            <a:r>
              <a:rPr kumimoji="0" lang="en-US" altLang="en-US" sz="1800" i="0" u="none" strike="noStrike" cap="none" normalizeH="0" baseline="0" dirty="0">
                <a:ln>
                  <a:noFill/>
                </a:ln>
                <a:solidFill>
                  <a:schemeClr val="bg1"/>
                </a:solidFill>
                <a:effectLst/>
                <a:latin typeface="Comic Sans MS" panose="030F0702030302020204" pitchFamily="66" charset="0"/>
              </a:rPr>
              <a:t>Training Loss: </a:t>
            </a:r>
            <a:r>
              <a:rPr lang="en-US" altLang="en-US" b="1" dirty="0">
                <a:solidFill>
                  <a:schemeClr val="bg1"/>
                </a:solidFill>
                <a:latin typeface="Comic Sans MS" panose="030F0702030302020204" pitchFamily="66" charset="0"/>
              </a:rPr>
              <a:t>0.0604</a:t>
            </a:r>
          </a:p>
          <a:p>
            <a:pPr lvl="0" eaLnBrk="0" fontAlgn="base" hangingPunct="0">
              <a:lnSpc>
                <a:spcPct val="200000"/>
              </a:lnSpc>
              <a:spcBef>
                <a:spcPct val="0"/>
              </a:spcBef>
              <a:spcAft>
                <a:spcPct val="0"/>
              </a:spcAft>
            </a:pPr>
            <a:r>
              <a:rPr kumimoji="0" lang="en-US" altLang="en-US" sz="1800" i="0" u="none" strike="noStrike" cap="none" normalizeH="0" baseline="0" dirty="0">
                <a:ln>
                  <a:noFill/>
                </a:ln>
                <a:solidFill>
                  <a:schemeClr val="bg1"/>
                </a:solidFill>
                <a:effectLst/>
                <a:latin typeface="Comic Sans MS" panose="030F0702030302020204" pitchFamily="66" charset="0"/>
              </a:rPr>
              <a:t>Validation Accuracy: </a:t>
            </a:r>
            <a:r>
              <a:rPr lang="en-US" altLang="en-US" b="1" dirty="0">
                <a:solidFill>
                  <a:schemeClr val="bg1"/>
                </a:solidFill>
                <a:latin typeface="Comic Sans MS" panose="030F0702030302020204" pitchFamily="66" charset="0"/>
              </a:rPr>
              <a:t>49.22</a:t>
            </a:r>
            <a:r>
              <a:rPr kumimoji="0" lang="en-US" altLang="en-US" sz="1800" b="1" i="0" u="none" strike="noStrike" cap="none" normalizeH="0" baseline="0" dirty="0">
                <a:ln>
                  <a:noFill/>
                </a:ln>
                <a:solidFill>
                  <a:schemeClr val="bg1"/>
                </a:solidFill>
                <a:effectLst/>
                <a:latin typeface="Comic Sans MS" panose="030F0702030302020204" pitchFamily="66" charset="0"/>
              </a:rPr>
              <a:t>%</a:t>
            </a:r>
          </a:p>
          <a:p>
            <a:pPr lvl="0" eaLnBrk="0" fontAlgn="base" hangingPunct="0">
              <a:lnSpc>
                <a:spcPct val="200000"/>
              </a:lnSpc>
              <a:spcBef>
                <a:spcPct val="0"/>
              </a:spcBef>
              <a:spcAft>
                <a:spcPct val="0"/>
              </a:spcAft>
            </a:pPr>
            <a:r>
              <a:rPr kumimoji="0" lang="en-US" altLang="en-US" sz="1800" i="0" u="none" strike="noStrike" cap="none" normalizeH="0" baseline="0" dirty="0">
                <a:ln>
                  <a:noFill/>
                </a:ln>
                <a:solidFill>
                  <a:schemeClr val="bg1"/>
                </a:solidFill>
                <a:effectLst/>
                <a:latin typeface="Comic Sans MS" panose="030F0702030302020204" pitchFamily="66" charset="0"/>
              </a:rPr>
              <a:t>Validation Loss: </a:t>
            </a:r>
            <a:r>
              <a:rPr lang="en-US" altLang="en-US" b="1" dirty="0">
                <a:solidFill>
                  <a:schemeClr val="bg1"/>
                </a:solidFill>
                <a:latin typeface="Comic Sans MS" panose="030F0702030302020204" pitchFamily="66" charset="0"/>
              </a:rPr>
              <a:t>2.9230</a:t>
            </a:r>
            <a:endParaRPr kumimoji="0" lang="en-US" altLang="en-US" sz="1800" b="1" i="0" u="none" strike="noStrike" cap="none" normalizeH="0" baseline="0" dirty="0">
              <a:ln>
                <a:noFill/>
              </a:ln>
              <a:solidFill>
                <a:schemeClr val="bg1"/>
              </a:solidFill>
              <a:effectLst/>
              <a:latin typeface="Comic Sans MS" panose="030F0702030302020204" pitchFamily="66" charset="0"/>
            </a:endParaRPr>
          </a:p>
        </p:txBody>
      </p:sp>
      <p:pic>
        <p:nvPicPr>
          <p:cNvPr id="25" name="Picture 2.2     _____2_____" hidden="1">
            <a:extLst>
              <a:ext uri="{FF2B5EF4-FFF2-40B4-BE49-F238E27FC236}">
                <a16:creationId xmlns:a16="http://schemas.microsoft.com/office/drawing/2014/main" id="{4C4AA02A-0C27-2C1E-8D42-361263E7C0A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82318" y="1431721"/>
            <a:ext cx="4146539" cy="4293007"/>
          </a:xfrm>
          <a:prstGeom prst="rect">
            <a:avLst/>
          </a:prstGeom>
        </p:spPr>
      </p:pic>
      <p:pic>
        <p:nvPicPr>
          <p:cNvPr id="28" name="Picture 2.1     _____2_____" hidden="1">
            <a:extLst>
              <a:ext uri="{FF2B5EF4-FFF2-40B4-BE49-F238E27FC236}">
                <a16:creationId xmlns:a16="http://schemas.microsoft.com/office/drawing/2014/main" id="{FCFC702F-2085-666B-6879-1014BDFEB6D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772075" y="1431721"/>
            <a:ext cx="4055629" cy="4293008"/>
          </a:xfrm>
          <a:prstGeom prst="rect">
            <a:avLst/>
          </a:prstGeom>
        </p:spPr>
      </p:pic>
      <p:pic>
        <p:nvPicPr>
          <p:cNvPr id="30" name="Picture 2.3     _____2_____" hidden="1">
            <a:extLst>
              <a:ext uri="{FF2B5EF4-FFF2-40B4-BE49-F238E27FC236}">
                <a16:creationId xmlns:a16="http://schemas.microsoft.com/office/drawing/2014/main" id="{6CCC3620-5772-7FF1-C46C-2D7EC01169F1}"/>
              </a:ext>
            </a:extLst>
          </p:cNvPr>
          <p:cNvPicPr>
            <a:picLocks noChangeAspect="1"/>
          </p:cNvPicPr>
          <p:nvPr/>
        </p:nvPicPr>
        <p:blipFill>
          <a:blip r:embed="rId7">
            <a:extLst>
              <a:ext uri="{28A0092B-C50C-407E-A947-70E740481C1C}">
                <a14:useLocalDpi xmlns:a14="http://schemas.microsoft.com/office/drawing/2010/main" val="0"/>
              </a:ext>
            </a:extLst>
          </a:blip>
          <a:srcRect t="450" b="450"/>
          <a:stretch/>
        </p:blipFill>
        <p:spPr>
          <a:xfrm>
            <a:off x="4772005" y="812570"/>
            <a:ext cx="6291644" cy="5531308"/>
          </a:xfrm>
          <a:prstGeom prst="rect">
            <a:avLst/>
          </a:prstGeom>
        </p:spPr>
      </p:pic>
      <p:sp>
        <p:nvSpPr>
          <p:cNvPr id="31" name="Title 3             _____3_____" hidden="1">
            <a:extLst>
              <a:ext uri="{FF2B5EF4-FFF2-40B4-BE49-F238E27FC236}">
                <a16:creationId xmlns:a16="http://schemas.microsoft.com/office/drawing/2014/main" id="{E2B41F4C-F397-1494-1979-2FF3B4541816}"/>
              </a:ext>
            </a:extLst>
          </p:cNvPr>
          <p:cNvSpPr txBox="1">
            <a:spLocks/>
          </p:cNvSpPr>
          <p:nvPr/>
        </p:nvSpPr>
        <p:spPr>
          <a:xfrm>
            <a:off x="254858" y="933855"/>
            <a:ext cx="3150159" cy="58366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200" dirty="0">
                <a:solidFill>
                  <a:schemeClr val="accent4">
                    <a:lumMod val="60000"/>
                    <a:lumOff val="40000"/>
                  </a:schemeClr>
                </a:solidFill>
                <a:latin typeface="Aharoni" panose="02010803020104030203" pitchFamily="2" charset="-79"/>
                <a:cs typeface="Aharoni" panose="02010803020104030203" pitchFamily="2" charset="-79"/>
              </a:rPr>
              <a:t>Evaluation</a:t>
            </a:r>
            <a:endParaRPr lang="en-US" sz="3200" kern="1200" dirty="0">
              <a:solidFill>
                <a:schemeClr val="accent4">
                  <a:lumMod val="60000"/>
                  <a:lumOff val="40000"/>
                </a:schemeClr>
              </a:solidFill>
              <a:latin typeface="Aharoni" panose="02010803020104030203" pitchFamily="2" charset="-79"/>
              <a:cs typeface="Aharoni" panose="02010803020104030203" pitchFamily="2" charset="-79"/>
            </a:endParaRPr>
          </a:p>
        </p:txBody>
      </p:sp>
      <p:sp>
        <p:nvSpPr>
          <p:cNvPr id="35" name="TextBox 3    _____3_____" hidden="1">
            <a:extLst>
              <a:ext uri="{FF2B5EF4-FFF2-40B4-BE49-F238E27FC236}">
                <a16:creationId xmlns:a16="http://schemas.microsoft.com/office/drawing/2014/main" id="{0C7CF26B-8231-CC1C-10FE-C5FCE436B1D6}"/>
              </a:ext>
            </a:extLst>
          </p:cNvPr>
          <p:cNvSpPr txBox="1"/>
          <p:nvPr/>
        </p:nvSpPr>
        <p:spPr>
          <a:xfrm>
            <a:off x="0" y="1517515"/>
            <a:ext cx="3740375" cy="4580934"/>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tabLst/>
            </a:pPr>
            <a:r>
              <a:rPr kumimoji="0" lang="en-US" altLang="en-US" sz="1400" i="0" u="none" strike="noStrike" cap="none" normalizeH="0" baseline="0" dirty="0">
                <a:ln>
                  <a:noFill/>
                </a:ln>
                <a:solidFill>
                  <a:schemeClr val="bg1"/>
                </a:solidFill>
                <a:effectLst/>
                <a:latin typeface="Comic Sans MS" panose="030F0702030302020204" pitchFamily="66" charset="0"/>
              </a:rPr>
              <a:t>Primary Problems:</a:t>
            </a:r>
          </a:p>
          <a:p>
            <a:pPr marL="0" marR="0" lvl="0" indent="0" algn="l" defTabSz="914400" rtl="0" eaLnBrk="0" fontAlgn="base" latinLnBrk="0" hangingPunct="0">
              <a:lnSpc>
                <a:spcPct val="150000"/>
              </a:lnSpc>
              <a:spcBef>
                <a:spcPct val="0"/>
              </a:spcBef>
              <a:spcAft>
                <a:spcPct val="0"/>
              </a:spcAft>
              <a:buClrTx/>
              <a:buSzTx/>
              <a:tabLst/>
            </a:pPr>
            <a:r>
              <a:rPr lang="en-US" altLang="en-US" sz="1400" b="1" dirty="0">
                <a:solidFill>
                  <a:schemeClr val="accent2"/>
                </a:solidFill>
                <a:latin typeface="Comic Sans MS" panose="030F0702030302020204" pitchFamily="66" charset="0"/>
              </a:rPr>
              <a:t>- Overfitted</a:t>
            </a:r>
          </a:p>
          <a:p>
            <a:pPr lvl="0" eaLnBrk="0" fontAlgn="base" hangingPunct="0">
              <a:lnSpc>
                <a:spcPct val="150000"/>
              </a:lnSpc>
              <a:spcBef>
                <a:spcPct val="0"/>
              </a:spcBef>
              <a:spcAft>
                <a:spcPct val="0"/>
              </a:spcAft>
            </a:pPr>
            <a:r>
              <a:rPr lang="en-US" altLang="en-US" sz="1400" b="1" dirty="0">
                <a:solidFill>
                  <a:schemeClr val="accent2"/>
                </a:solidFill>
                <a:latin typeface="Comic Sans MS" panose="030F0702030302020204" pitchFamily="66" charset="0"/>
              </a:rPr>
              <a:t>- High Noise and Outliers</a:t>
            </a:r>
            <a:endParaRPr kumimoji="0" lang="en-US" altLang="en-US" sz="1400" b="1" i="0" u="none" strike="noStrike" cap="none" normalizeH="0" baseline="0" dirty="0">
              <a:ln>
                <a:noFill/>
              </a:ln>
              <a:solidFill>
                <a:schemeClr val="accent2"/>
              </a:solidFill>
              <a:effectLst/>
              <a:latin typeface="Comic Sans MS" panose="030F0702030302020204" pitchFamily="66" charset="0"/>
            </a:endParaRPr>
          </a:p>
          <a:p>
            <a:pPr lvl="0" eaLnBrk="0" fontAlgn="base" hangingPunct="0">
              <a:lnSpc>
                <a:spcPct val="150000"/>
              </a:lnSpc>
              <a:spcBef>
                <a:spcPct val="0"/>
              </a:spcBef>
              <a:spcAft>
                <a:spcPct val="0"/>
              </a:spcAft>
            </a:pPr>
            <a:r>
              <a:rPr lang="en-US" altLang="en-US" sz="1400" b="1" dirty="0">
                <a:solidFill>
                  <a:schemeClr val="bg1"/>
                </a:solidFill>
                <a:latin typeface="Comic Sans MS" panose="030F0702030302020204" pitchFamily="66" charset="0"/>
              </a:rPr>
              <a:t>Improvements:</a:t>
            </a:r>
          </a:p>
          <a:p>
            <a:pPr lvl="0" eaLnBrk="0" fontAlgn="base" hangingPunct="0">
              <a:lnSpc>
                <a:spcPct val="150000"/>
              </a:lnSpc>
              <a:spcBef>
                <a:spcPct val="0"/>
              </a:spcBef>
              <a:spcAft>
                <a:spcPct val="0"/>
              </a:spcAft>
            </a:pPr>
            <a:r>
              <a:rPr lang="en-US" altLang="en-US" sz="1400" b="1" dirty="0">
                <a:solidFill>
                  <a:schemeClr val="accent6"/>
                </a:solidFill>
                <a:latin typeface="Comic Sans MS" panose="030F0702030302020204" pitchFamily="66" charset="0"/>
              </a:rPr>
              <a:t>- High Training Accuracy</a:t>
            </a:r>
          </a:p>
          <a:p>
            <a:pPr lvl="0" eaLnBrk="0" fontAlgn="base" hangingPunct="0">
              <a:lnSpc>
                <a:spcPct val="150000"/>
              </a:lnSpc>
              <a:spcBef>
                <a:spcPct val="0"/>
              </a:spcBef>
              <a:spcAft>
                <a:spcPct val="0"/>
              </a:spcAft>
            </a:pPr>
            <a:br>
              <a:rPr kumimoji="0" lang="en-US" altLang="en-US" sz="1400" b="1" i="0" u="none" strike="noStrike" cap="none" normalizeH="0" baseline="0" dirty="0">
                <a:ln>
                  <a:noFill/>
                </a:ln>
                <a:solidFill>
                  <a:schemeClr val="bg1"/>
                </a:solidFill>
                <a:effectLst/>
                <a:latin typeface="Comic Sans MS" panose="030F0702030302020204" pitchFamily="66" charset="0"/>
              </a:rPr>
            </a:br>
            <a:r>
              <a:rPr lang="en-US" altLang="en-US" sz="1400" dirty="0">
                <a:solidFill>
                  <a:schemeClr val="bg1"/>
                </a:solidFill>
                <a:latin typeface="Comic Sans MS" panose="030F0702030302020204" pitchFamily="66" charset="0"/>
              </a:rPr>
              <a:t>Significant overfitting is evident with a training accuracy of 98% compared to a validation accuracy of 49%.</a:t>
            </a:r>
          </a:p>
          <a:p>
            <a:pPr lvl="0" eaLnBrk="0" fontAlgn="base" hangingPunct="0">
              <a:lnSpc>
                <a:spcPct val="150000"/>
              </a:lnSpc>
              <a:spcBef>
                <a:spcPct val="0"/>
              </a:spcBef>
              <a:spcAft>
                <a:spcPct val="0"/>
              </a:spcAft>
            </a:pPr>
            <a:endParaRPr lang="en-US" altLang="en-US" sz="1400" dirty="0">
              <a:solidFill>
                <a:schemeClr val="bg1"/>
              </a:solidFill>
              <a:latin typeface="Comic Sans MS" panose="030F0702030302020204" pitchFamily="66" charset="0"/>
            </a:endParaRPr>
          </a:p>
          <a:p>
            <a:pPr lvl="0" eaLnBrk="0" fontAlgn="base" hangingPunct="0">
              <a:lnSpc>
                <a:spcPct val="150000"/>
              </a:lnSpc>
              <a:spcBef>
                <a:spcPct val="0"/>
              </a:spcBef>
              <a:spcAft>
                <a:spcPct val="0"/>
              </a:spcAft>
            </a:pPr>
            <a:r>
              <a:rPr lang="en-US" altLang="en-US" sz="1400" dirty="0">
                <a:solidFill>
                  <a:schemeClr val="bg1"/>
                </a:solidFill>
                <a:latin typeface="Comic Sans MS" panose="030F0702030302020204" pitchFamily="66" charset="0"/>
              </a:rPr>
              <a:t>The model's excessive complexity leads to excellent performance on training data but poor generalization to new, unseen data.</a:t>
            </a:r>
            <a:endParaRPr kumimoji="0" lang="en-US" altLang="en-US" sz="1400" b="1" i="0" u="none" strike="noStrike" cap="none" normalizeH="0" baseline="0" dirty="0">
              <a:ln>
                <a:noFill/>
              </a:ln>
              <a:solidFill>
                <a:schemeClr val="bg1"/>
              </a:solidFill>
              <a:effectLst/>
              <a:latin typeface="Comic Sans MS" panose="030F0702030302020204" pitchFamily="66" charset="0"/>
            </a:endParaRPr>
          </a:p>
        </p:txBody>
      </p:sp>
      <p:pic>
        <p:nvPicPr>
          <p:cNvPr id="39" name="Picture 3      _____3_____" hidden="1">
            <a:extLst>
              <a:ext uri="{FF2B5EF4-FFF2-40B4-BE49-F238E27FC236}">
                <a16:creationId xmlns:a16="http://schemas.microsoft.com/office/drawing/2014/main" id="{71432E07-F58C-1BE4-9DEB-E63259EFD9E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4472" y="235943"/>
            <a:ext cx="6168233" cy="6386113"/>
          </a:xfrm>
          <a:prstGeom prst="rect">
            <a:avLst/>
          </a:prstGeom>
        </p:spPr>
      </p:pic>
      <p:pic>
        <p:nvPicPr>
          <p:cNvPr id="2" name="Picture 1      _____1_____">
            <a:extLst>
              <a:ext uri="{FF2B5EF4-FFF2-40B4-BE49-F238E27FC236}">
                <a16:creationId xmlns:a16="http://schemas.microsoft.com/office/drawing/2014/main" id="{F209D624-F730-5D09-FFA4-41F37D42B23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947558" y="109183"/>
            <a:ext cx="4552367" cy="5538582"/>
          </a:xfrm>
          <a:prstGeom prst="rect">
            <a:avLst/>
          </a:prstGeom>
        </p:spPr>
      </p:pic>
      <p:sp>
        <p:nvSpPr>
          <p:cNvPr id="5" name="Arrow2        _____1_____">
            <a:extLst>
              <a:ext uri="{FF2B5EF4-FFF2-40B4-BE49-F238E27FC236}">
                <a16:creationId xmlns:a16="http://schemas.microsoft.com/office/drawing/2014/main" id="{6398A860-B954-7673-32C4-C0CE59EDCFC5}"/>
              </a:ext>
            </a:extLst>
          </p:cNvPr>
          <p:cNvSpPr/>
          <p:nvPr/>
        </p:nvSpPr>
        <p:spPr>
          <a:xfrm rot="10800000">
            <a:off x="6762805" y="5509279"/>
            <a:ext cx="954769" cy="296274"/>
          </a:xfrm>
          <a:prstGeom prst="utur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_____1_____">
            <a:extLst>
              <a:ext uri="{FF2B5EF4-FFF2-40B4-BE49-F238E27FC236}">
                <a16:creationId xmlns:a16="http://schemas.microsoft.com/office/drawing/2014/main" id="{4FDD6374-DB71-6B6C-302F-78AFB22A5D74}"/>
              </a:ext>
            </a:extLst>
          </p:cNvPr>
          <p:cNvSpPr/>
          <p:nvPr/>
        </p:nvSpPr>
        <p:spPr>
          <a:xfrm rot="10800000" flipV="1">
            <a:off x="5825110" y="3052099"/>
            <a:ext cx="954769" cy="296274"/>
          </a:xfrm>
          <a:prstGeom prst="utur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2181090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3"/>
                                        </p:tgtEl>
                                      </p:cBhvr>
                                    </p:animEffect>
                                    <p:set>
                                      <p:cBhvr>
                                        <p:cTn id="7" dur="1" fill="hold">
                                          <p:stCondLst>
                                            <p:cond delay="499"/>
                                          </p:stCondLst>
                                        </p:cTn>
                                        <p:tgtEl>
                                          <p:spTgt spid="2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7"/>
                                        </p:tgtEl>
                                      </p:cBhvr>
                                    </p:animEffect>
                                    <p:set>
                                      <p:cBhvr>
                                        <p:cTn id="13" dur="1" fill="hold">
                                          <p:stCondLst>
                                            <p:cond delay="499"/>
                                          </p:stCondLst>
                                        </p:cTn>
                                        <p:tgtEl>
                                          <p:spTgt spid="1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25"/>
                                        </p:tgtEl>
                                      </p:cBhvr>
                                    </p:animEffect>
                                    <p:set>
                                      <p:cBhvr>
                                        <p:cTn id="32" dur="1" fill="hold">
                                          <p:stCondLst>
                                            <p:cond delay="499"/>
                                          </p:stCondLst>
                                        </p:cTn>
                                        <p:tgtEl>
                                          <p:spTgt spid="25"/>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28"/>
                                        </p:tgtEl>
                                      </p:cBhvr>
                                    </p:animEffect>
                                    <p:set>
                                      <p:cBhvr>
                                        <p:cTn id="35" dur="1" fill="hold">
                                          <p:stCondLst>
                                            <p:cond delay="499"/>
                                          </p:stCondLst>
                                        </p:cTn>
                                        <p:tgtEl>
                                          <p:spTgt spid="2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21"/>
                                        </p:tgtEl>
                                      </p:cBhvr>
                                    </p:animEffect>
                                    <p:set>
                                      <p:cBhvr>
                                        <p:cTn id="45" dur="1" fill="hold">
                                          <p:stCondLst>
                                            <p:cond delay="499"/>
                                          </p:stCondLst>
                                        </p:cTn>
                                        <p:tgtEl>
                                          <p:spTgt spid="21"/>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22"/>
                                        </p:tgtEl>
                                      </p:cBhvr>
                                    </p:animEffect>
                                    <p:set>
                                      <p:cBhvr>
                                        <p:cTn id="48" dur="1" fill="hold">
                                          <p:stCondLst>
                                            <p:cond delay="499"/>
                                          </p:stCondLst>
                                        </p:cTn>
                                        <p:tgtEl>
                                          <p:spTgt spid="22"/>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30"/>
                                        </p:tgtEl>
                                      </p:cBhvr>
                                    </p:animEffect>
                                    <p:set>
                                      <p:cBhvr>
                                        <p:cTn id="51" dur="1" fill="hold">
                                          <p:stCondLst>
                                            <p:cond delay="499"/>
                                          </p:stCondLst>
                                        </p:cTn>
                                        <p:tgtEl>
                                          <p:spTgt spid="30"/>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par>
                                <p:cTn id="57" presetID="10" presetClass="entr" presetSubtype="0" fill="hold"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par>
                                <p:cTn id="63" presetID="10" presetClass="exit" presetSubtype="0" fill="hold" nodeType="withEffect">
                                  <p:stCondLst>
                                    <p:cond delay="0"/>
                                  </p:stCondLst>
                                  <p:childTnLst>
                                    <p:animEffect transition="out" filter="fade">
                                      <p:cBhvr>
                                        <p:cTn id="64" dur="500"/>
                                        <p:tgtEl>
                                          <p:spTgt spid="2"/>
                                        </p:tgtEl>
                                      </p:cBhvr>
                                    </p:animEffect>
                                    <p:set>
                                      <p:cBhvr>
                                        <p:cTn id="65" dur="1" fill="hold">
                                          <p:stCondLst>
                                            <p:cond delay="499"/>
                                          </p:stCondLst>
                                        </p:cTn>
                                        <p:tgtEl>
                                          <p:spTgt spid="2"/>
                                        </p:tgtEl>
                                        <p:attrNameLst>
                                          <p:attrName>style.visibility</p:attrName>
                                        </p:attrNameLst>
                                      </p:cBhvr>
                                      <p:to>
                                        <p:strVal val="hidden"/>
                                      </p:to>
                                    </p:set>
                                  </p:childTnLst>
                                </p:cTn>
                              </p:par>
                              <p:par>
                                <p:cTn id="66" presetID="10" presetClass="exit" presetSubtype="0" fill="hold" grpId="0" nodeType="withEffect">
                                  <p:stCondLst>
                                    <p:cond delay="0"/>
                                  </p:stCondLst>
                                  <p:childTnLst>
                                    <p:animEffect transition="out" filter="fade">
                                      <p:cBhvr>
                                        <p:cTn id="67" dur="500"/>
                                        <p:tgtEl>
                                          <p:spTgt spid="5"/>
                                        </p:tgtEl>
                                      </p:cBhvr>
                                    </p:animEffect>
                                    <p:set>
                                      <p:cBhvr>
                                        <p:cTn id="68" dur="1" fill="hold">
                                          <p:stCondLst>
                                            <p:cond delay="499"/>
                                          </p:stCondLst>
                                        </p:cTn>
                                        <p:tgtEl>
                                          <p:spTgt spid="5"/>
                                        </p:tgtEl>
                                        <p:attrNameLst>
                                          <p:attrName>style.visibility</p:attrName>
                                        </p:attrNameLst>
                                      </p:cBhvr>
                                      <p:to>
                                        <p:strVal val="hidden"/>
                                      </p:to>
                                    </p:set>
                                  </p:childTnLst>
                                </p:cTn>
                              </p:par>
                              <p:par>
                                <p:cTn id="69" presetID="10" presetClass="exit" presetSubtype="0" fill="hold" grpId="0" nodeType="withEffect">
                                  <p:stCondLst>
                                    <p:cond delay="0"/>
                                  </p:stCondLst>
                                  <p:childTnLst>
                                    <p:animEffect transition="out" filter="fade">
                                      <p:cBhvr>
                                        <p:cTn id="70" dur="500"/>
                                        <p:tgtEl>
                                          <p:spTgt spid="6"/>
                                        </p:tgtEl>
                                      </p:cBhvr>
                                    </p:animEffect>
                                    <p:set>
                                      <p:cBhvr>
                                        <p:cTn id="71"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7" grpId="0"/>
      <p:bldP spid="21" grpId="0"/>
      <p:bldP spid="21" grpId="1"/>
      <p:bldP spid="22" grpId="0"/>
      <p:bldP spid="22" grpId="1"/>
      <p:bldP spid="31" grpId="0"/>
      <p:bldP spid="35" grpId="0"/>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0383" y="0"/>
            <a:ext cx="8451607"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374517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ain Title">
            <a:extLst>
              <a:ext uri="{FF2B5EF4-FFF2-40B4-BE49-F238E27FC236}">
                <a16:creationId xmlns:a16="http://schemas.microsoft.com/office/drawing/2014/main" id="{5BB79906-57B3-B2A8-0B2A-287F8D0115BF}"/>
              </a:ext>
            </a:extLst>
          </p:cNvPr>
          <p:cNvSpPr txBox="1">
            <a:spLocks/>
          </p:cNvSpPr>
          <p:nvPr/>
        </p:nvSpPr>
        <p:spPr>
          <a:xfrm>
            <a:off x="254859" y="109183"/>
            <a:ext cx="3150158" cy="82467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200" kern="1200" dirty="0">
                <a:solidFill>
                  <a:schemeClr val="bg1"/>
                </a:solidFill>
                <a:latin typeface="Aharoni" panose="02010803020104030203" pitchFamily="2" charset="-79"/>
                <a:cs typeface="Aharoni" panose="02010803020104030203" pitchFamily="2" charset="-79"/>
              </a:rPr>
              <a:t>Model </a:t>
            </a:r>
            <a:r>
              <a:rPr lang="en-US" sz="4800" dirty="0">
                <a:solidFill>
                  <a:schemeClr val="bg1"/>
                </a:solidFill>
                <a:latin typeface="Aharoni" panose="02010803020104030203" pitchFamily="2" charset="-79"/>
                <a:cs typeface="Aharoni" panose="02010803020104030203" pitchFamily="2" charset="-79"/>
              </a:rPr>
              <a:t>2.1</a:t>
            </a:r>
            <a:endParaRPr lang="en-US" sz="4800" kern="1200" dirty="0">
              <a:solidFill>
                <a:schemeClr val="bg1"/>
              </a:solidFill>
              <a:latin typeface="Aharoni" panose="02010803020104030203" pitchFamily="2" charset="-79"/>
              <a:cs typeface="Aharoni" panose="02010803020104030203" pitchFamily="2" charset="-79"/>
            </a:endParaRPr>
          </a:p>
        </p:txBody>
      </p:sp>
      <p:pic>
        <p:nvPicPr>
          <p:cNvPr id="4" name="Background" descr="A close-up of many dots&#10;&#10;Description automatically generated">
            <a:extLst>
              <a:ext uri="{FF2B5EF4-FFF2-40B4-BE49-F238E27FC236}">
                <a16:creationId xmlns:a16="http://schemas.microsoft.com/office/drawing/2014/main" id="{3820A719-E4F4-930B-2052-5AAC51288AA6}"/>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l="23118" r="7560"/>
          <a:stretch/>
        </p:blipFill>
        <p:spPr>
          <a:xfrm>
            <a:off x="3740375" y="10"/>
            <a:ext cx="8451615" cy="6857990"/>
          </a:xfrm>
          <a:prstGeom prst="rect">
            <a:avLst/>
          </a:prstGeom>
        </p:spPr>
      </p:pic>
      <p:sp>
        <p:nvSpPr>
          <p:cNvPr id="23" name="TextBox 1      _____1_____">
            <a:extLst>
              <a:ext uri="{FF2B5EF4-FFF2-40B4-BE49-F238E27FC236}">
                <a16:creationId xmlns:a16="http://schemas.microsoft.com/office/drawing/2014/main" id="{7E2B0ABF-F332-7AF8-9C69-978105366DBE}"/>
              </a:ext>
            </a:extLst>
          </p:cNvPr>
          <p:cNvSpPr txBox="1"/>
          <p:nvPr/>
        </p:nvSpPr>
        <p:spPr>
          <a:xfrm>
            <a:off x="1" y="1655017"/>
            <a:ext cx="3740374" cy="4663008"/>
          </a:xfrm>
          <a:prstGeom prst="rect">
            <a:avLst/>
          </a:prstGeom>
          <a:noFill/>
        </p:spPr>
        <p:txBody>
          <a:bodyPr wrap="square" rtlCol="0">
            <a:spAutoFit/>
          </a:bodyPr>
          <a:lstStyle/>
          <a:p>
            <a:pPr lvl="0" eaLnBrk="0" fontAlgn="base" hangingPunct="0">
              <a:lnSpc>
                <a:spcPct val="150000"/>
              </a:lnSpc>
              <a:spcBef>
                <a:spcPct val="0"/>
              </a:spcBef>
              <a:spcAft>
                <a:spcPct val="0"/>
              </a:spcAft>
            </a:pPr>
            <a:r>
              <a:rPr lang="en-US" altLang="en-US" sz="1400" dirty="0">
                <a:solidFill>
                  <a:schemeClr val="bg1"/>
                </a:solidFill>
                <a:latin typeface="Comic Sans MS" panose="030F0702030302020204" pitchFamily="66" charset="0"/>
              </a:rPr>
              <a:t>- Batch Size = 256</a:t>
            </a:r>
          </a:p>
          <a:p>
            <a:pPr lvl="0" eaLnBrk="0" fontAlgn="base" hangingPunct="0">
              <a:lnSpc>
                <a:spcPct val="150000"/>
              </a:lnSpc>
              <a:spcBef>
                <a:spcPct val="0"/>
              </a:spcBef>
              <a:spcAft>
                <a:spcPct val="0"/>
              </a:spcAft>
            </a:pPr>
            <a:r>
              <a:rPr kumimoji="0" lang="en-US" altLang="en-US" sz="1400" i="0" u="none" strike="noStrike" cap="none" normalizeH="0" baseline="0" dirty="0">
                <a:ln>
                  <a:noFill/>
                </a:ln>
                <a:solidFill>
                  <a:schemeClr val="bg1"/>
                </a:solidFill>
                <a:effectLst/>
                <a:latin typeface="Comic Sans MS" panose="030F0702030302020204" pitchFamily="66" charset="0"/>
              </a:rPr>
              <a:t>- CNN Layers: </a:t>
            </a:r>
            <a:r>
              <a:rPr lang="en-US" altLang="en-US" sz="1400" dirty="0">
                <a:solidFill>
                  <a:schemeClr val="bg1"/>
                </a:solidFill>
                <a:latin typeface="Comic Sans MS" panose="030F0702030302020204" pitchFamily="66" charset="0"/>
              </a:rPr>
              <a:t>5</a:t>
            </a:r>
            <a:endParaRPr kumimoji="0" lang="en-US" altLang="en-US" sz="1400" i="0" u="none" strike="noStrike" cap="none" normalizeH="0" baseline="0" dirty="0">
              <a:ln>
                <a:noFill/>
              </a:ln>
              <a:solidFill>
                <a:schemeClr val="bg1"/>
              </a:solidFill>
              <a:effectLst/>
              <a:latin typeface="Comic Sans MS" panose="030F0702030302020204" pitchFamily="66" charset="0"/>
            </a:endParaRPr>
          </a:p>
          <a:p>
            <a:pPr eaLnBrk="0" fontAlgn="base" hangingPunct="0">
              <a:lnSpc>
                <a:spcPct val="150000"/>
              </a:lnSpc>
              <a:spcBef>
                <a:spcPct val="0"/>
              </a:spcBef>
              <a:spcAft>
                <a:spcPct val="0"/>
              </a:spcAft>
            </a:pPr>
            <a:r>
              <a:rPr kumimoji="0" lang="en-US" altLang="en-US" sz="1400" i="0" u="none" strike="noStrike" cap="none" normalizeH="0" baseline="0" dirty="0">
                <a:ln>
                  <a:noFill/>
                </a:ln>
                <a:solidFill>
                  <a:schemeClr val="bg1"/>
                </a:solidFill>
                <a:effectLst/>
                <a:latin typeface="Comic Sans MS" panose="030F0702030302020204" pitchFamily="66" charset="0"/>
              </a:rPr>
              <a:t>- Dense Layers: 3</a:t>
            </a:r>
          </a:p>
          <a:p>
            <a:pPr eaLnBrk="0" fontAlgn="base" hangingPunct="0">
              <a:lnSpc>
                <a:spcPct val="150000"/>
              </a:lnSpc>
              <a:spcBef>
                <a:spcPct val="0"/>
              </a:spcBef>
              <a:spcAft>
                <a:spcPct val="0"/>
              </a:spcAft>
            </a:pPr>
            <a:r>
              <a:rPr lang="en-US" altLang="en-US" sz="1400" dirty="0">
                <a:solidFill>
                  <a:schemeClr val="bg1"/>
                </a:solidFill>
                <a:latin typeface="Comic Sans MS" panose="030F0702030302020204" pitchFamily="66" charset="0"/>
              </a:rPr>
              <a:t>- Activation: </a:t>
            </a:r>
            <a:r>
              <a:rPr lang="en-US" altLang="en-US" sz="1400" dirty="0" err="1">
                <a:solidFill>
                  <a:schemeClr val="bg1"/>
                </a:solidFill>
                <a:latin typeface="Comic Sans MS" panose="030F0702030302020204" pitchFamily="66" charset="0"/>
              </a:rPr>
              <a:t>relu</a:t>
            </a:r>
            <a:r>
              <a:rPr lang="en-US" altLang="en-US" sz="1400" dirty="0">
                <a:solidFill>
                  <a:schemeClr val="bg1"/>
                </a:solidFill>
                <a:latin typeface="Comic Sans MS" panose="030F0702030302020204" pitchFamily="66" charset="0"/>
              </a:rPr>
              <a:t> </a:t>
            </a:r>
            <a:endParaRPr lang="en-US" altLang="en-US" sz="1400" dirty="0">
              <a:solidFill>
                <a:schemeClr val="accent5">
                  <a:lumMod val="60000"/>
                  <a:lumOff val="40000"/>
                </a:schemeClr>
              </a:solidFill>
              <a:latin typeface="Comic Sans MS" panose="030F0702030302020204" pitchFamily="66" charset="0"/>
            </a:endParaRPr>
          </a:p>
          <a:p>
            <a:pPr marL="285750" indent="-285750" eaLnBrk="0" fontAlgn="base" hangingPunct="0">
              <a:lnSpc>
                <a:spcPct val="150000"/>
              </a:lnSpc>
              <a:spcBef>
                <a:spcPct val="0"/>
              </a:spcBef>
              <a:spcAft>
                <a:spcPct val="0"/>
              </a:spcAft>
              <a:buFontTx/>
              <a:buChar char="-"/>
            </a:pPr>
            <a:r>
              <a:rPr lang="en-US" altLang="en-US" sz="1400" dirty="0">
                <a:solidFill>
                  <a:schemeClr val="bg1"/>
                </a:solidFill>
                <a:latin typeface="Comic Sans MS" panose="030F0702030302020204" pitchFamily="66" charset="0"/>
              </a:rPr>
              <a:t>Number of filters in Conv2D: Unchanged</a:t>
            </a:r>
          </a:p>
          <a:p>
            <a:pPr eaLnBrk="0" fontAlgn="base" hangingPunct="0">
              <a:lnSpc>
                <a:spcPct val="150000"/>
              </a:lnSpc>
              <a:spcBef>
                <a:spcPct val="0"/>
              </a:spcBef>
              <a:spcAft>
                <a:spcPct val="0"/>
              </a:spcAft>
            </a:pPr>
            <a:r>
              <a:rPr lang="en-US" altLang="en-US" sz="1400" dirty="0">
                <a:solidFill>
                  <a:schemeClr val="bg1"/>
                </a:solidFill>
                <a:latin typeface="Comic Sans MS" panose="030F0702030302020204" pitchFamily="66" charset="0"/>
              </a:rPr>
              <a:t>- optimizer: Adam</a:t>
            </a:r>
            <a:endParaRPr lang="en-US" altLang="en-US" sz="1400" dirty="0">
              <a:solidFill>
                <a:schemeClr val="accent5">
                  <a:lumMod val="60000"/>
                  <a:lumOff val="40000"/>
                </a:schemeClr>
              </a:solidFill>
              <a:latin typeface="Comic Sans MS" panose="030F0702030302020204" pitchFamily="66" charset="0"/>
            </a:endParaRPr>
          </a:p>
          <a:p>
            <a:pPr eaLnBrk="0" fontAlgn="base" hangingPunct="0">
              <a:lnSpc>
                <a:spcPct val="150000"/>
              </a:lnSpc>
              <a:spcBef>
                <a:spcPct val="0"/>
              </a:spcBef>
              <a:spcAft>
                <a:spcPct val="0"/>
              </a:spcAft>
            </a:pPr>
            <a:r>
              <a:rPr lang="en-US" altLang="en-US" sz="1400" dirty="0">
                <a:solidFill>
                  <a:schemeClr val="bg1"/>
                </a:solidFill>
                <a:latin typeface="Comic Sans MS" panose="030F0702030302020204" pitchFamily="66" charset="0"/>
              </a:rPr>
              <a:t>- learning rate: 0.001 </a:t>
            </a:r>
            <a:endParaRPr lang="en-US" altLang="en-US" sz="1400" dirty="0">
              <a:solidFill>
                <a:schemeClr val="accent5">
                  <a:lumMod val="60000"/>
                  <a:lumOff val="40000"/>
                </a:schemeClr>
              </a:solidFill>
              <a:latin typeface="Comic Sans MS" panose="030F0702030302020204" pitchFamily="66" charset="0"/>
            </a:endParaRPr>
          </a:p>
          <a:p>
            <a:pPr eaLnBrk="0" fontAlgn="base" hangingPunct="0">
              <a:lnSpc>
                <a:spcPct val="150000"/>
              </a:lnSpc>
              <a:spcBef>
                <a:spcPct val="0"/>
              </a:spcBef>
              <a:spcAft>
                <a:spcPct val="0"/>
              </a:spcAft>
            </a:pPr>
            <a:r>
              <a:rPr lang="en-US" altLang="en-US" sz="1400" dirty="0">
                <a:solidFill>
                  <a:schemeClr val="bg1"/>
                </a:solidFill>
                <a:latin typeface="Comic Sans MS" panose="030F0702030302020204" pitchFamily="66" charset="0"/>
              </a:rPr>
              <a:t>- Number of neurons in Dense: Unchanged</a:t>
            </a:r>
          </a:p>
          <a:p>
            <a:pPr eaLnBrk="0" fontAlgn="base" hangingPunct="0">
              <a:lnSpc>
                <a:spcPct val="150000"/>
              </a:lnSpc>
              <a:spcBef>
                <a:spcPct val="0"/>
              </a:spcBef>
              <a:spcAft>
                <a:spcPct val="0"/>
              </a:spcAft>
            </a:pPr>
            <a:r>
              <a:rPr lang="en-US" altLang="en-US" sz="1400" dirty="0">
                <a:solidFill>
                  <a:schemeClr val="bg1"/>
                </a:solidFill>
                <a:latin typeface="Comic Sans MS" panose="030F0702030302020204" pitchFamily="66" charset="0"/>
              </a:rPr>
              <a:t>- Pooling Layer: MaxPooling2D</a:t>
            </a:r>
          </a:p>
          <a:p>
            <a:pPr eaLnBrk="0" fontAlgn="base" hangingPunct="0">
              <a:lnSpc>
                <a:spcPct val="150000"/>
              </a:lnSpc>
              <a:spcBef>
                <a:spcPct val="0"/>
              </a:spcBef>
              <a:spcAft>
                <a:spcPct val="0"/>
              </a:spcAft>
            </a:pPr>
            <a:r>
              <a:rPr lang="en-US" altLang="en-US" sz="1400" dirty="0">
                <a:solidFill>
                  <a:schemeClr val="accent5">
                    <a:lumMod val="60000"/>
                    <a:lumOff val="40000"/>
                  </a:schemeClr>
                </a:solidFill>
                <a:latin typeface="Comic Sans MS" panose="030F0702030302020204" pitchFamily="66" charset="0"/>
              </a:rPr>
              <a:t>- Added Learning Rate Reduction</a:t>
            </a:r>
          </a:p>
          <a:p>
            <a:pPr marL="285750" indent="-285750" eaLnBrk="0" fontAlgn="base" hangingPunct="0">
              <a:lnSpc>
                <a:spcPct val="150000"/>
              </a:lnSpc>
              <a:spcBef>
                <a:spcPct val="0"/>
              </a:spcBef>
              <a:spcAft>
                <a:spcPct val="0"/>
              </a:spcAft>
              <a:buFont typeface="Wingdings" panose="05000000000000000000" pitchFamily="2" charset="2"/>
              <a:buChar char="ü"/>
            </a:pPr>
            <a:r>
              <a:rPr lang="en-US" altLang="en-US" sz="1400" dirty="0" err="1">
                <a:solidFill>
                  <a:schemeClr val="bg1"/>
                </a:solidFill>
                <a:latin typeface="Comic Sans MS" panose="030F0702030302020204" pitchFamily="66" charset="0"/>
              </a:rPr>
              <a:t>BatchNormalization</a:t>
            </a:r>
            <a:endParaRPr lang="en-US" altLang="en-US" sz="1400" dirty="0">
              <a:solidFill>
                <a:schemeClr val="bg1"/>
              </a:solidFill>
              <a:latin typeface="Comic Sans MS" panose="030F0702030302020204" pitchFamily="66" charset="0"/>
            </a:endParaRPr>
          </a:p>
          <a:p>
            <a:pPr marL="285750" indent="-285750" eaLnBrk="0" fontAlgn="base" hangingPunct="0">
              <a:lnSpc>
                <a:spcPct val="150000"/>
              </a:lnSpc>
              <a:spcBef>
                <a:spcPct val="0"/>
              </a:spcBef>
              <a:spcAft>
                <a:spcPct val="0"/>
              </a:spcAft>
              <a:buFont typeface="Wingdings" panose="05000000000000000000" pitchFamily="2" charset="2"/>
              <a:buChar char="ü"/>
            </a:pPr>
            <a:r>
              <a:rPr lang="en-US" altLang="en-US" sz="1400" dirty="0">
                <a:solidFill>
                  <a:schemeClr val="bg1"/>
                </a:solidFill>
                <a:latin typeface="Comic Sans MS" panose="030F0702030302020204" pitchFamily="66" charset="0"/>
              </a:rPr>
              <a:t>Padding </a:t>
            </a:r>
          </a:p>
          <a:p>
            <a:pPr marL="0" marR="0" lvl="0" indent="0" algn="l" defTabSz="914400" rtl="0" eaLnBrk="0" fontAlgn="base" latinLnBrk="0" hangingPunct="0">
              <a:lnSpc>
                <a:spcPct val="150000"/>
              </a:lnSpc>
              <a:spcBef>
                <a:spcPct val="0"/>
              </a:spcBef>
              <a:spcAft>
                <a:spcPct val="0"/>
              </a:spcAft>
              <a:buClrTx/>
              <a:buSzTx/>
              <a:tabLst/>
            </a:pPr>
            <a:endParaRPr kumimoji="0" lang="en-US" altLang="en-US" sz="1800" b="1" i="0" u="none" strike="noStrike" cap="none" normalizeH="0" baseline="0" dirty="0">
              <a:ln>
                <a:noFill/>
              </a:ln>
              <a:solidFill>
                <a:schemeClr val="bg1"/>
              </a:solidFill>
              <a:effectLst/>
              <a:latin typeface="Comic Sans MS" panose="030F0702030302020204" pitchFamily="66" charset="0"/>
            </a:endParaRPr>
          </a:p>
        </p:txBody>
      </p:sp>
      <p:pic>
        <p:nvPicPr>
          <p:cNvPr id="3" name="Picture 1      _____1_____">
            <a:extLst>
              <a:ext uri="{FF2B5EF4-FFF2-40B4-BE49-F238E27FC236}">
                <a16:creationId xmlns:a16="http://schemas.microsoft.com/office/drawing/2014/main" id="{0C818853-684F-C133-3ADB-71DC0B916AB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002182" y="1806537"/>
            <a:ext cx="6477561" cy="3244925"/>
          </a:xfrm>
          <a:prstGeom prst="rect">
            <a:avLst/>
          </a:prstGeom>
        </p:spPr>
      </p:pic>
      <p:sp>
        <p:nvSpPr>
          <p:cNvPr id="17" name="Title 1           _____1_____">
            <a:extLst>
              <a:ext uri="{FF2B5EF4-FFF2-40B4-BE49-F238E27FC236}">
                <a16:creationId xmlns:a16="http://schemas.microsoft.com/office/drawing/2014/main" id="{130B2EA7-32AD-A5D4-A600-DF6780AE82E4}"/>
              </a:ext>
            </a:extLst>
          </p:cNvPr>
          <p:cNvSpPr txBox="1">
            <a:spLocks/>
          </p:cNvSpPr>
          <p:nvPr/>
        </p:nvSpPr>
        <p:spPr>
          <a:xfrm>
            <a:off x="213327" y="933855"/>
            <a:ext cx="2814801" cy="5544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200" kern="1200" dirty="0">
                <a:solidFill>
                  <a:schemeClr val="accent4">
                    <a:lumMod val="60000"/>
                    <a:lumOff val="40000"/>
                  </a:schemeClr>
                </a:solidFill>
                <a:latin typeface="Aharoni" panose="02010803020104030203" pitchFamily="2" charset="-79"/>
                <a:cs typeface="Aharoni" panose="02010803020104030203" pitchFamily="2" charset="-79"/>
              </a:rPr>
              <a:t>Architecture</a:t>
            </a:r>
          </a:p>
        </p:txBody>
      </p:sp>
      <p:sp>
        <p:nvSpPr>
          <p:cNvPr id="21" name="Title 2            _____2_____">
            <a:extLst>
              <a:ext uri="{FF2B5EF4-FFF2-40B4-BE49-F238E27FC236}">
                <a16:creationId xmlns:a16="http://schemas.microsoft.com/office/drawing/2014/main" id="{B8797529-E15F-D724-C263-69C8EEF9A6D9}"/>
              </a:ext>
            </a:extLst>
          </p:cNvPr>
          <p:cNvSpPr txBox="1">
            <a:spLocks/>
          </p:cNvSpPr>
          <p:nvPr/>
        </p:nvSpPr>
        <p:spPr>
          <a:xfrm>
            <a:off x="254859" y="933855"/>
            <a:ext cx="2814801" cy="5544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200" dirty="0">
                <a:solidFill>
                  <a:schemeClr val="accent4">
                    <a:lumMod val="60000"/>
                    <a:lumOff val="40000"/>
                  </a:schemeClr>
                </a:solidFill>
                <a:latin typeface="Aharoni" panose="02010803020104030203" pitchFamily="2" charset="-79"/>
                <a:cs typeface="Aharoni" panose="02010803020104030203" pitchFamily="2" charset="-79"/>
              </a:rPr>
              <a:t>Results</a:t>
            </a:r>
            <a:endParaRPr lang="en-US" sz="3200" kern="1200" dirty="0">
              <a:solidFill>
                <a:schemeClr val="accent4">
                  <a:lumMod val="60000"/>
                  <a:lumOff val="40000"/>
                </a:schemeClr>
              </a:solidFill>
              <a:latin typeface="Aharoni" panose="02010803020104030203" pitchFamily="2" charset="-79"/>
              <a:cs typeface="Aharoni" panose="02010803020104030203" pitchFamily="2" charset="-79"/>
            </a:endParaRPr>
          </a:p>
        </p:txBody>
      </p:sp>
      <p:sp>
        <p:nvSpPr>
          <p:cNvPr id="22" name="TextBox 2     _____2_____">
            <a:extLst>
              <a:ext uri="{FF2B5EF4-FFF2-40B4-BE49-F238E27FC236}">
                <a16:creationId xmlns:a16="http://schemas.microsoft.com/office/drawing/2014/main" id="{FA7B645B-3193-A967-753C-A34637FE06ED}"/>
              </a:ext>
            </a:extLst>
          </p:cNvPr>
          <p:cNvSpPr txBox="1">
            <a:spLocks/>
          </p:cNvSpPr>
          <p:nvPr/>
        </p:nvSpPr>
        <p:spPr>
          <a:xfrm>
            <a:off x="213327" y="1758527"/>
            <a:ext cx="3369671" cy="2227726"/>
          </a:xfrm>
          <a:prstGeom prst="rect">
            <a:avLst/>
          </a:prstGeom>
          <a:noFill/>
        </p:spPr>
        <p:txBody>
          <a:bodyPr wrap="square" rtlCol="0">
            <a:spAutoFit/>
          </a:bodyPr>
          <a:lstStyle/>
          <a:p>
            <a:pPr lvl="0" eaLnBrk="0" fontAlgn="base" hangingPunct="0">
              <a:lnSpc>
                <a:spcPct val="200000"/>
              </a:lnSpc>
              <a:spcBef>
                <a:spcPct val="0"/>
              </a:spcBef>
              <a:spcAft>
                <a:spcPct val="0"/>
              </a:spcAft>
            </a:pPr>
            <a:r>
              <a:rPr lang="en-US" altLang="en-US" dirty="0">
                <a:solidFill>
                  <a:schemeClr val="bg1"/>
                </a:solidFill>
                <a:latin typeface="Comic Sans MS" panose="030F0702030302020204" pitchFamily="66" charset="0"/>
              </a:rPr>
              <a:t>Training </a:t>
            </a:r>
            <a:r>
              <a:rPr kumimoji="0" lang="en-US" altLang="en-US" sz="1800" i="0" u="none" strike="noStrike" cap="none" normalizeH="0" baseline="0" dirty="0">
                <a:ln>
                  <a:noFill/>
                </a:ln>
                <a:solidFill>
                  <a:schemeClr val="bg1"/>
                </a:solidFill>
                <a:effectLst/>
                <a:latin typeface="Comic Sans MS" panose="030F0702030302020204" pitchFamily="66" charset="0"/>
              </a:rPr>
              <a:t>Accuracy: </a:t>
            </a:r>
            <a:r>
              <a:rPr lang="en-US" altLang="en-US" b="1" dirty="0">
                <a:solidFill>
                  <a:schemeClr val="bg1"/>
                </a:solidFill>
                <a:latin typeface="Comic Sans MS" panose="030F0702030302020204" pitchFamily="66" charset="0"/>
              </a:rPr>
              <a:t>100.00</a:t>
            </a:r>
            <a:r>
              <a:rPr kumimoji="0" lang="en-US" altLang="en-US" sz="1800" b="1" i="0" u="none" strike="noStrike" cap="none" normalizeH="0" baseline="0" dirty="0">
                <a:ln>
                  <a:noFill/>
                </a:ln>
                <a:solidFill>
                  <a:schemeClr val="bg1"/>
                </a:solidFill>
                <a:effectLst/>
                <a:latin typeface="Comic Sans MS" panose="030F0702030302020204" pitchFamily="66" charset="0"/>
              </a:rPr>
              <a:t>%</a:t>
            </a:r>
          </a:p>
          <a:p>
            <a:pPr lvl="0" eaLnBrk="0" fontAlgn="base" hangingPunct="0">
              <a:lnSpc>
                <a:spcPct val="200000"/>
              </a:lnSpc>
              <a:spcBef>
                <a:spcPct val="0"/>
              </a:spcBef>
              <a:spcAft>
                <a:spcPct val="0"/>
              </a:spcAft>
            </a:pPr>
            <a:r>
              <a:rPr kumimoji="0" lang="en-US" altLang="en-US" sz="1800" i="0" u="none" strike="noStrike" cap="none" normalizeH="0" baseline="0" dirty="0">
                <a:ln>
                  <a:noFill/>
                </a:ln>
                <a:solidFill>
                  <a:schemeClr val="bg1"/>
                </a:solidFill>
                <a:effectLst/>
                <a:latin typeface="Comic Sans MS" panose="030F0702030302020204" pitchFamily="66" charset="0"/>
              </a:rPr>
              <a:t>Training Loss: </a:t>
            </a:r>
            <a:r>
              <a:rPr lang="en-US" altLang="en-US" b="1" dirty="0">
                <a:solidFill>
                  <a:schemeClr val="bg1"/>
                </a:solidFill>
                <a:latin typeface="Comic Sans MS" panose="030F0702030302020204" pitchFamily="66" charset="0"/>
              </a:rPr>
              <a:t>0.0001</a:t>
            </a:r>
          </a:p>
          <a:p>
            <a:pPr lvl="0" eaLnBrk="0" fontAlgn="base" hangingPunct="0">
              <a:lnSpc>
                <a:spcPct val="200000"/>
              </a:lnSpc>
              <a:spcBef>
                <a:spcPct val="0"/>
              </a:spcBef>
              <a:spcAft>
                <a:spcPct val="0"/>
              </a:spcAft>
            </a:pPr>
            <a:r>
              <a:rPr kumimoji="0" lang="en-US" altLang="en-US" sz="1800" i="0" u="none" strike="noStrike" cap="none" normalizeH="0" baseline="0" dirty="0">
                <a:ln>
                  <a:noFill/>
                </a:ln>
                <a:solidFill>
                  <a:schemeClr val="bg1"/>
                </a:solidFill>
                <a:effectLst/>
                <a:latin typeface="Comic Sans MS" panose="030F0702030302020204" pitchFamily="66" charset="0"/>
              </a:rPr>
              <a:t>Validation Accuracy: </a:t>
            </a:r>
            <a:r>
              <a:rPr lang="en-US" altLang="en-US" b="1" dirty="0">
                <a:solidFill>
                  <a:schemeClr val="bg1"/>
                </a:solidFill>
                <a:latin typeface="Comic Sans MS" panose="030F0702030302020204" pitchFamily="66" charset="0"/>
              </a:rPr>
              <a:t>77.96</a:t>
            </a:r>
            <a:r>
              <a:rPr kumimoji="0" lang="en-US" altLang="en-US" sz="1800" b="1" i="0" u="none" strike="noStrike" cap="none" normalizeH="0" baseline="0" dirty="0">
                <a:ln>
                  <a:noFill/>
                </a:ln>
                <a:solidFill>
                  <a:schemeClr val="bg1"/>
                </a:solidFill>
                <a:effectLst/>
                <a:latin typeface="Comic Sans MS" panose="030F0702030302020204" pitchFamily="66" charset="0"/>
              </a:rPr>
              <a:t>%</a:t>
            </a:r>
          </a:p>
          <a:p>
            <a:pPr lvl="0" eaLnBrk="0" fontAlgn="base" hangingPunct="0">
              <a:lnSpc>
                <a:spcPct val="200000"/>
              </a:lnSpc>
              <a:spcBef>
                <a:spcPct val="0"/>
              </a:spcBef>
              <a:spcAft>
                <a:spcPct val="0"/>
              </a:spcAft>
            </a:pPr>
            <a:r>
              <a:rPr kumimoji="0" lang="en-US" altLang="en-US" sz="1800" i="0" u="none" strike="noStrike" cap="none" normalizeH="0" baseline="0" dirty="0">
                <a:ln>
                  <a:noFill/>
                </a:ln>
                <a:solidFill>
                  <a:schemeClr val="bg1"/>
                </a:solidFill>
                <a:effectLst/>
                <a:latin typeface="Comic Sans MS" panose="030F0702030302020204" pitchFamily="66" charset="0"/>
              </a:rPr>
              <a:t>Validation Loss: </a:t>
            </a:r>
            <a:r>
              <a:rPr lang="en-US" altLang="en-US" b="1" dirty="0">
                <a:solidFill>
                  <a:schemeClr val="bg1"/>
                </a:solidFill>
                <a:latin typeface="Comic Sans MS" panose="030F0702030302020204" pitchFamily="66" charset="0"/>
              </a:rPr>
              <a:t>1.3050</a:t>
            </a:r>
            <a:endParaRPr kumimoji="0" lang="en-US" altLang="en-US" sz="1800" b="1" i="0" u="none" strike="noStrike" cap="none" normalizeH="0" baseline="0" dirty="0">
              <a:ln>
                <a:noFill/>
              </a:ln>
              <a:solidFill>
                <a:schemeClr val="bg1"/>
              </a:solidFill>
              <a:effectLst/>
              <a:latin typeface="Comic Sans MS" panose="030F0702030302020204" pitchFamily="66" charset="0"/>
            </a:endParaRPr>
          </a:p>
        </p:txBody>
      </p:sp>
      <p:pic>
        <p:nvPicPr>
          <p:cNvPr id="25" name="Picture 2.2     _____2_____">
            <a:extLst>
              <a:ext uri="{FF2B5EF4-FFF2-40B4-BE49-F238E27FC236}">
                <a16:creationId xmlns:a16="http://schemas.microsoft.com/office/drawing/2014/main" id="{4C4AA02A-0C27-2C1E-8D42-361263E7C0A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85527" y="1431721"/>
            <a:ext cx="4140121" cy="4293007"/>
          </a:xfrm>
          <a:prstGeom prst="rect">
            <a:avLst/>
          </a:prstGeom>
        </p:spPr>
      </p:pic>
      <p:pic>
        <p:nvPicPr>
          <p:cNvPr id="28" name="Picture 2.1     _____2_____">
            <a:extLst>
              <a:ext uri="{FF2B5EF4-FFF2-40B4-BE49-F238E27FC236}">
                <a16:creationId xmlns:a16="http://schemas.microsoft.com/office/drawing/2014/main" id="{FCFC702F-2085-666B-6879-1014BDFEB6D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772075" y="1440963"/>
            <a:ext cx="4055629" cy="4274523"/>
          </a:xfrm>
          <a:prstGeom prst="rect">
            <a:avLst/>
          </a:prstGeom>
        </p:spPr>
      </p:pic>
      <p:pic>
        <p:nvPicPr>
          <p:cNvPr id="30" name="Picture 2.3     _____2_____">
            <a:extLst>
              <a:ext uri="{FF2B5EF4-FFF2-40B4-BE49-F238E27FC236}">
                <a16:creationId xmlns:a16="http://schemas.microsoft.com/office/drawing/2014/main" id="{6CCC3620-5772-7FF1-C46C-2D7EC01169F1}"/>
              </a:ext>
            </a:extLst>
          </p:cNvPr>
          <p:cNvPicPr>
            <a:picLocks noChangeAspect="1"/>
          </p:cNvPicPr>
          <p:nvPr/>
        </p:nvPicPr>
        <p:blipFill>
          <a:blip r:embed="rId7">
            <a:extLst>
              <a:ext uri="{28A0092B-C50C-407E-A947-70E740481C1C}">
                <a14:useLocalDpi xmlns:a14="http://schemas.microsoft.com/office/drawing/2010/main" val="0"/>
              </a:ext>
            </a:extLst>
          </a:blip>
          <a:srcRect t="466" b="466"/>
          <a:stretch/>
        </p:blipFill>
        <p:spPr>
          <a:xfrm>
            <a:off x="4772005" y="812570"/>
            <a:ext cx="6291644" cy="5531308"/>
          </a:xfrm>
          <a:prstGeom prst="rect">
            <a:avLst/>
          </a:prstGeom>
        </p:spPr>
      </p:pic>
      <p:sp>
        <p:nvSpPr>
          <p:cNvPr id="31" name="Title 3             _____3_____">
            <a:extLst>
              <a:ext uri="{FF2B5EF4-FFF2-40B4-BE49-F238E27FC236}">
                <a16:creationId xmlns:a16="http://schemas.microsoft.com/office/drawing/2014/main" id="{E2B41F4C-F397-1494-1979-2FF3B4541816}"/>
              </a:ext>
            </a:extLst>
          </p:cNvPr>
          <p:cNvSpPr txBox="1">
            <a:spLocks/>
          </p:cNvSpPr>
          <p:nvPr/>
        </p:nvSpPr>
        <p:spPr>
          <a:xfrm>
            <a:off x="254858" y="933855"/>
            <a:ext cx="3150159" cy="58366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200" dirty="0">
                <a:solidFill>
                  <a:schemeClr val="accent4">
                    <a:lumMod val="60000"/>
                    <a:lumOff val="40000"/>
                  </a:schemeClr>
                </a:solidFill>
                <a:latin typeface="Aharoni" panose="02010803020104030203" pitchFamily="2" charset="-79"/>
                <a:cs typeface="Aharoni" panose="02010803020104030203" pitchFamily="2" charset="-79"/>
              </a:rPr>
              <a:t>Evaluation</a:t>
            </a:r>
            <a:endParaRPr lang="en-US" sz="3200" kern="1200" dirty="0">
              <a:solidFill>
                <a:schemeClr val="accent4">
                  <a:lumMod val="60000"/>
                  <a:lumOff val="40000"/>
                </a:schemeClr>
              </a:solidFill>
              <a:latin typeface="Aharoni" panose="02010803020104030203" pitchFamily="2" charset="-79"/>
              <a:cs typeface="Aharoni" panose="02010803020104030203" pitchFamily="2" charset="-79"/>
            </a:endParaRPr>
          </a:p>
        </p:txBody>
      </p:sp>
      <p:sp>
        <p:nvSpPr>
          <p:cNvPr id="35" name="TextBox 3    _____3_____">
            <a:extLst>
              <a:ext uri="{FF2B5EF4-FFF2-40B4-BE49-F238E27FC236}">
                <a16:creationId xmlns:a16="http://schemas.microsoft.com/office/drawing/2014/main" id="{0C7CF26B-8231-CC1C-10FE-C5FCE436B1D6}"/>
              </a:ext>
            </a:extLst>
          </p:cNvPr>
          <p:cNvSpPr txBox="1"/>
          <p:nvPr/>
        </p:nvSpPr>
        <p:spPr>
          <a:xfrm>
            <a:off x="0" y="1517515"/>
            <a:ext cx="3729439" cy="3611438"/>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tabLst/>
            </a:pPr>
            <a:r>
              <a:rPr kumimoji="0" lang="en-US" altLang="en-US" sz="1400" i="0" u="none" strike="noStrike" cap="none" normalizeH="0" baseline="0" dirty="0">
                <a:ln>
                  <a:noFill/>
                </a:ln>
                <a:solidFill>
                  <a:schemeClr val="bg1"/>
                </a:solidFill>
                <a:effectLst/>
                <a:latin typeface="Comic Sans MS" panose="030F0702030302020204" pitchFamily="66" charset="0"/>
              </a:rPr>
              <a:t>Primary Problems:</a:t>
            </a:r>
          </a:p>
          <a:p>
            <a:pPr lvl="0" eaLnBrk="0" fontAlgn="base" hangingPunct="0">
              <a:lnSpc>
                <a:spcPct val="150000"/>
              </a:lnSpc>
              <a:spcBef>
                <a:spcPct val="0"/>
              </a:spcBef>
              <a:spcAft>
                <a:spcPct val="0"/>
              </a:spcAft>
            </a:pPr>
            <a:r>
              <a:rPr lang="en-US" altLang="en-US" sz="1400" b="1" dirty="0">
                <a:solidFill>
                  <a:schemeClr val="accent2"/>
                </a:solidFill>
                <a:latin typeface="Comic Sans MS" panose="030F0702030302020204" pitchFamily="66" charset="0"/>
              </a:rPr>
              <a:t>- Still Overfitted </a:t>
            </a:r>
            <a:br>
              <a:rPr lang="en-US" altLang="en-US" sz="1400" b="1" dirty="0">
                <a:solidFill>
                  <a:schemeClr val="bg1"/>
                </a:solidFill>
                <a:latin typeface="Comic Sans MS" panose="030F0702030302020204" pitchFamily="66" charset="0"/>
              </a:rPr>
            </a:br>
            <a:r>
              <a:rPr lang="en-US" altLang="en-US" sz="1400" b="1" dirty="0">
                <a:solidFill>
                  <a:schemeClr val="bg1"/>
                </a:solidFill>
                <a:latin typeface="Comic Sans MS" panose="030F0702030302020204" pitchFamily="66" charset="0"/>
              </a:rPr>
              <a:t>Improvements:</a:t>
            </a:r>
          </a:p>
          <a:p>
            <a:pPr lvl="0" eaLnBrk="0" fontAlgn="base" hangingPunct="0">
              <a:lnSpc>
                <a:spcPct val="150000"/>
              </a:lnSpc>
              <a:spcBef>
                <a:spcPct val="0"/>
              </a:spcBef>
              <a:spcAft>
                <a:spcPct val="0"/>
              </a:spcAft>
            </a:pPr>
            <a:r>
              <a:rPr lang="en-US" altLang="en-US" sz="1400" b="1" dirty="0">
                <a:solidFill>
                  <a:schemeClr val="accent6"/>
                </a:solidFill>
                <a:latin typeface="Comic Sans MS" panose="030F0702030302020204" pitchFamily="66" charset="0"/>
              </a:rPr>
              <a:t>- Minimized Noise and Outlier</a:t>
            </a:r>
            <a:br>
              <a:rPr lang="en-US" altLang="en-US" sz="1400" b="1" dirty="0">
                <a:solidFill>
                  <a:schemeClr val="accent6"/>
                </a:solidFill>
                <a:latin typeface="Comic Sans MS" panose="030F0702030302020204" pitchFamily="66" charset="0"/>
              </a:rPr>
            </a:br>
            <a:r>
              <a:rPr lang="en-US" altLang="en-US" sz="1400" b="1" dirty="0">
                <a:solidFill>
                  <a:schemeClr val="accent6"/>
                </a:solidFill>
                <a:latin typeface="Comic Sans MS" panose="030F0702030302020204" pitchFamily="66" charset="0"/>
              </a:rPr>
              <a:t>- Reduced Overfitting</a:t>
            </a:r>
          </a:p>
          <a:p>
            <a:pPr lvl="0" eaLnBrk="0" fontAlgn="base" hangingPunct="0">
              <a:lnSpc>
                <a:spcPct val="150000"/>
              </a:lnSpc>
              <a:spcBef>
                <a:spcPct val="0"/>
              </a:spcBef>
              <a:spcAft>
                <a:spcPct val="0"/>
              </a:spcAft>
            </a:pPr>
            <a:br>
              <a:rPr lang="en-US" altLang="en-US" sz="1400" b="1" dirty="0">
                <a:solidFill>
                  <a:schemeClr val="bg1"/>
                </a:solidFill>
                <a:latin typeface="Comic Sans MS" panose="030F0702030302020204" pitchFamily="66" charset="0"/>
              </a:rPr>
            </a:br>
            <a:r>
              <a:rPr lang="en-US" altLang="en-US" sz="1400" dirty="0">
                <a:solidFill>
                  <a:schemeClr val="bg1"/>
                </a:solidFill>
                <a:latin typeface="Comic Sans MS" panose="030F0702030302020204" pitchFamily="66" charset="0"/>
              </a:rPr>
              <a:t>Lowering the learning rate allowed the model to adapt more gradually, avoiding high overfitting, and smoother validation accuracy curve which shows the model’s decreased sensitivity to noise and outliers.</a:t>
            </a:r>
            <a:endParaRPr kumimoji="0" lang="en-US" altLang="en-US" sz="1400" i="0" u="none" strike="noStrike" cap="none" normalizeH="0" baseline="0" dirty="0">
              <a:ln>
                <a:noFill/>
              </a:ln>
              <a:solidFill>
                <a:schemeClr val="bg1"/>
              </a:solidFill>
              <a:effectLst/>
              <a:latin typeface="Comic Sans MS" panose="030F0702030302020204" pitchFamily="66" charset="0"/>
            </a:endParaRPr>
          </a:p>
        </p:txBody>
      </p:sp>
      <p:pic>
        <p:nvPicPr>
          <p:cNvPr id="39" name="Picture 3      _____3_____">
            <a:extLst>
              <a:ext uri="{FF2B5EF4-FFF2-40B4-BE49-F238E27FC236}">
                <a16:creationId xmlns:a16="http://schemas.microsoft.com/office/drawing/2014/main" id="{71432E07-F58C-1BE4-9DEB-E63259EFD9E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9245" y="235943"/>
            <a:ext cx="6158686" cy="6386113"/>
          </a:xfrm>
          <a:prstGeom prst="rect">
            <a:avLst/>
          </a:prstGeom>
        </p:spPr>
      </p:pic>
    </p:spTree>
    <p:extLst>
      <p:ext uri="{BB962C8B-B14F-4D97-AF65-F5344CB8AC3E}">
        <p14:creationId xmlns:p14="http://schemas.microsoft.com/office/powerpoint/2010/main" val="316419385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3"/>
                                        </p:tgtEl>
                                      </p:cBhvr>
                                    </p:animEffect>
                                    <p:set>
                                      <p:cBhvr>
                                        <p:cTn id="7" dur="1" fill="hold">
                                          <p:stCondLst>
                                            <p:cond delay="499"/>
                                          </p:stCondLst>
                                        </p:cTn>
                                        <p:tgtEl>
                                          <p:spTgt spid="2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7"/>
                                        </p:tgtEl>
                                      </p:cBhvr>
                                    </p:animEffect>
                                    <p:set>
                                      <p:cBhvr>
                                        <p:cTn id="13" dur="1" fill="hold">
                                          <p:stCondLst>
                                            <p:cond delay="499"/>
                                          </p:stCondLst>
                                        </p:cTn>
                                        <p:tgtEl>
                                          <p:spTgt spid="1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25"/>
                                        </p:tgtEl>
                                      </p:cBhvr>
                                    </p:animEffect>
                                    <p:set>
                                      <p:cBhvr>
                                        <p:cTn id="32" dur="1" fill="hold">
                                          <p:stCondLst>
                                            <p:cond delay="499"/>
                                          </p:stCondLst>
                                        </p:cTn>
                                        <p:tgtEl>
                                          <p:spTgt spid="25"/>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28"/>
                                        </p:tgtEl>
                                      </p:cBhvr>
                                    </p:animEffect>
                                    <p:set>
                                      <p:cBhvr>
                                        <p:cTn id="35" dur="1" fill="hold">
                                          <p:stCondLst>
                                            <p:cond delay="499"/>
                                          </p:stCondLst>
                                        </p:cTn>
                                        <p:tgtEl>
                                          <p:spTgt spid="2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21"/>
                                        </p:tgtEl>
                                      </p:cBhvr>
                                    </p:animEffect>
                                    <p:set>
                                      <p:cBhvr>
                                        <p:cTn id="45" dur="1" fill="hold">
                                          <p:stCondLst>
                                            <p:cond delay="499"/>
                                          </p:stCondLst>
                                        </p:cTn>
                                        <p:tgtEl>
                                          <p:spTgt spid="21"/>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22"/>
                                        </p:tgtEl>
                                      </p:cBhvr>
                                    </p:animEffect>
                                    <p:set>
                                      <p:cBhvr>
                                        <p:cTn id="48" dur="1" fill="hold">
                                          <p:stCondLst>
                                            <p:cond delay="499"/>
                                          </p:stCondLst>
                                        </p:cTn>
                                        <p:tgtEl>
                                          <p:spTgt spid="22"/>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30"/>
                                        </p:tgtEl>
                                      </p:cBhvr>
                                    </p:animEffect>
                                    <p:set>
                                      <p:cBhvr>
                                        <p:cTn id="51" dur="1" fill="hold">
                                          <p:stCondLst>
                                            <p:cond delay="499"/>
                                          </p:stCondLst>
                                        </p:cTn>
                                        <p:tgtEl>
                                          <p:spTgt spid="30"/>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par>
                                <p:cTn id="57" presetID="10" presetClass="entr" presetSubtype="0" fill="hold"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7" grpId="0"/>
      <p:bldP spid="21" grpId="0"/>
      <p:bldP spid="21" grpId="1"/>
      <p:bldP spid="22" grpId="0"/>
      <p:bldP spid="22" grpId="1"/>
      <p:bldP spid="31" grpId="0"/>
      <p:bldP spid="3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A67E16-807E-5BDB-5EA9-A934FFDB242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 y="907"/>
            <a:ext cx="12191980" cy="6856195"/>
          </a:xfrm>
          <a:prstGeom prst="rect">
            <a:avLst/>
          </a:prstGeom>
        </p:spPr>
      </p:pic>
      <p:sp>
        <p:nvSpPr>
          <p:cNvPr id="20" name="Rectangle 19">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1">
            <a:extLst>
              <a:ext uri="{FF2B5EF4-FFF2-40B4-BE49-F238E27FC236}">
                <a16:creationId xmlns:a16="http://schemas.microsoft.com/office/drawing/2014/main" id="{D846E5D1-237F-3E2A-AA6A-31FA0D66352D}"/>
              </a:ext>
            </a:extLst>
          </p:cNvPr>
          <p:cNvSpPr>
            <a:spLocks noGrp="1"/>
          </p:cNvSpPr>
          <p:nvPr>
            <p:ph type="title"/>
          </p:nvPr>
        </p:nvSpPr>
        <p:spPr>
          <a:xfrm>
            <a:off x="342957" y="348815"/>
            <a:ext cx="3417768" cy="985995"/>
          </a:xfrm>
        </p:spPr>
        <p:txBody>
          <a:bodyPr>
            <a:normAutofit/>
          </a:bodyPr>
          <a:lstStyle/>
          <a:p>
            <a:r>
              <a:rPr lang="en-US" sz="3600" dirty="0">
                <a:latin typeface="Aharoni" panose="02010803020104030203" pitchFamily="2" charset="-79"/>
                <a:cs typeface="Aharoni" panose="02010803020104030203" pitchFamily="2" charset="-79"/>
              </a:rPr>
              <a:t>CNN Layers</a:t>
            </a:r>
          </a:p>
        </p:txBody>
      </p:sp>
      <p:sp>
        <p:nvSpPr>
          <p:cNvPr id="7" name="Content Placeholder 2">
            <a:extLst>
              <a:ext uri="{FF2B5EF4-FFF2-40B4-BE49-F238E27FC236}">
                <a16:creationId xmlns:a16="http://schemas.microsoft.com/office/drawing/2014/main" id="{CFD6FA76-6C2A-C238-9D24-98DC86C79385}"/>
              </a:ext>
            </a:extLst>
          </p:cNvPr>
          <p:cNvSpPr>
            <a:spLocks noGrp="1"/>
          </p:cNvSpPr>
          <p:nvPr>
            <p:ph idx="1"/>
          </p:nvPr>
        </p:nvSpPr>
        <p:spPr>
          <a:xfrm>
            <a:off x="342957" y="2156239"/>
            <a:ext cx="5753042" cy="4341391"/>
          </a:xfrm>
        </p:spPr>
        <p:txBody>
          <a:bodyPr>
            <a:normAutofit/>
          </a:bodyPr>
          <a:lstStyle/>
          <a:p>
            <a:pPr marL="0" indent="0" algn="just">
              <a:lnSpc>
                <a:spcPct val="100000"/>
              </a:lnSpc>
              <a:buNone/>
            </a:pPr>
            <a:r>
              <a:rPr lang="en-US" sz="1800" dirty="0">
                <a:latin typeface="Comic Sans MS" panose="030F0702030302020204" pitchFamily="66" charset="0"/>
              </a:rPr>
              <a:t>Dropout layers are implemented in this CNN as a form of regularization to prevent overfitting, which is crucial for maintaining the generalization ability of the network when exposed to new, unseen data. By randomly ignoring selected neurons during training, dropout layers reduce the dependency on any single neuron, thus ensuring that the network's learning is robust and generalized. </a:t>
            </a:r>
          </a:p>
        </p:txBody>
      </p:sp>
      <p:sp>
        <p:nvSpPr>
          <p:cNvPr id="4" name="TextBox 3">
            <a:extLst>
              <a:ext uri="{FF2B5EF4-FFF2-40B4-BE49-F238E27FC236}">
                <a16:creationId xmlns:a16="http://schemas.microsoft.com/office/drawing/2014/main" id="{C121859C-1B4C-0089-8100-5C28F1BCE4BB}"/>
              </a:ext>
            </a:extLst>
          </p:cNvPr>
          <p:cNvSpPr txBox="1"/>
          <p:nvPr/>
        </p:nvSpPr>
        <p:spPr>
          <a:xfrm>
            <a:off x="342957" y="1397206"/>
            <a:ext cx="4013432" cy="400110"/>
          </a:xfrm>
          <a:prstGeom prst="rect">
            <a:avLst/>
          </a:prstGeom>
          <a:noFill/>
        </p:spPr>
        <p:txBody>
          <a:bodyPr wrap="square">
            <a:spAutoFit/>
          </a:bodyPr>
          <a:lstStyle/>
          <a:p>
            <a:r>
              <a:rPr lang="en-US" sz="2000" dirty="0">
                <a:solidFill>
                  <a:schemeClr val="tx2">
                    <a:lumMod val="75000"/>
                    <a:lumOff val="25000"/>
                  </a:schemeClr>
                </a:solidFill>
                <a:latin typeface="Aharoni" panose="02010803020104030203" pitchFamily="2" charset="-79"/>
                <a:cs typeface="Aharoni" panose="02010803020104030203" pitchFamily="2" charset="-79"/>
              </a:rPr>
              <a:t>Dropout Layers:</a:t>
            </a:r>
          </a:p>
        </p:txBody>
      </p:sp>
      <p:pic>
        <p:nvPicPr>
          <p:cNvPr id="11" name="Picture 10" descr="A screen shot of a computer code&#10;&#10;Description automatically generated">
            <a:extLst>
              <a:ext uri="{FF2B5EF4-FFF2-40B4-BE49-F238E27FC236}">
                <a16:creationId xmlns:a16="http://schemas.microsoft.com/office/drawing/2014/main" id="{193E392B-A8D9-6198-1ABE-F50904D5788B}"/>
              </a:ext>
            </a:extLst>
          </p:cNvPr>
          <p:cNvPicPr>
            <a:picLocks noChangeAspect="1"/>
          </p:cNvPicPr>
          <p:nvPr/>
        </p:nvPicPr>
        <p:blipFill rotWithShape="1">
          <a:blip r:embed="rId4">
            <a:extLst>
              <a:ext uri="{28A0092B-C50C-407E-A947-70E740481C1C}">
                <a14:useLocalDpi xmlns:a14="http://schemas.microsoft.com/office/drawing/2010/main" val="0"/>
              </a:ext>
            </a:extLst>
          </a:blip>
          <a:srcRect r="18758"/>
          <a:stretch/>
        </p:blipFill>
        <p:spPr>
          <a:xfrm>
            <a:off x="6716347" y="2156239"/>
            <a:ext cx="4855305" cy="3581374"/>
          </a:xfrm>
          <a:prstGeom prst="rect">
            <a:avLst/>
          </a:prstGeom>
          <a:ln>
            <a:noFill/>
          </a:ln>
          <a:effectLst>
            <a:outerShdw blurRad="292100" dist="139700" dir="2700000" algn="tl" rotWithShape="0">
              <a:srgbClr val="333333">
                <a:alpha val="65000"/>
              </a:srgbClr>
            </a:outerShdw>
          </a:effectLst>
        </p:spPr>
      </p:pic>
      <p:sp>
        <p:nvSpPr>
          <p:cNvPr id="10" name="Rectangle: Rounded Corners 9">
            <a:extLst>
              <a:ext uri="{FF2B5EF4-FFF2-40B4-BE49-F238E27FC236}">
                <a16:creationId xmlns:a16="http://schemas.microsoft.com/office/drawing/2014/main" id="{072D3073-BE02-5C9E-A994-48CEC3B2A9D4}"/>
              </a:ext>
            </a:extLst>
          </p:cNvPr>
          <p:cNvSpPr/>
          <p:nvPr/>
        </p:nvSpPr>
        <p:spPr>
          <a:xfrm>
            <a:off x="6784493" y="3429000"/>
            <a:ext cx="2271017" cy="287513"/>
          </a:xfrm>
          <a:prstGeom prst="roundRect">
            <a:avLst/>
          </a:prstGeom>
          <a:solidFill>
            <a:schemeClr val="accent4">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684B090C-9B03-C198-3BF9-FA07F7ABBC43}"/>
              </a:ext>
            </a:extLst>
          </p:cNvPr>
          <p:cNvSpPr/>
          <p:nvPr/>
        </p:nvSpPr>
        <p:spPr>
          <a:xfrm>
            <a:off x="6784493" y="4989274"/>
            <a:ext cx="2271017" cy="287513"/>
          </a:xfrm>
          <a:prstGeom prst="roundRect">
            <a:avLst/>
          </a:prstGeom>
          <a:solidFill>
            <a:schemeClr val="accent4">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845901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with a face id&#10;&#10;Description automatically generated">
            <a:extLst>
              <a:ext uri="{FF2B5EF4-FFF2-40B4-BE49-F238E27FC236}">
                <a16:creationId xmlns:a16="http://schemas.microsoft.com/office/drawing/2014/main" id="{6966C708-60C8-6EDC-2D2F-1C46515EF292}"/>
              </a:ext>
            </a:extLst>
          </p:cNvPr>
          <p:cNvPicPr>
            <a:picLocks noChangeAspect="1"/>
          </p:cNvPicPr>
          <p:nvPr/>
        </p:nvPicPr>
        <p:blipFill rotWithShape="1">
          <a:blip r:embed="rId3">
            <a:extLst>
              <a:ext uri="{28A0092B-C50C-407E-A947-70E740481C1C}">
                <a14:useLocalDpi xmlns:a14="http://schemas.microsoft.com/office/drawing/2010/main" val="0"/>
              </a:ext>
            </a:extLst>
          </a:blip>
          <a:srcRect l="-1941" t="-7401" r="14526" b="7399"/>
          <a:stretch/>
        </p:blipFill>
        <p:spPr>
          <a:xfrm>
            <a:off x="3248024" y="10"/>
            <a:ext cx="8980937"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17A13F-19C7-68D2-628D-DE6FD41D536D}"/>
              </a:ext>
            </a:extLst>
          </p:cNvPr>
          <p:cNvSpPr>
            <a:spLocks noGrp="1"/>
          </p:cNvSpPr>
          <p:nvPr>
            <p:ph type="title"/>
          </p:nvPr>
        </p:nvSpPr>
        <p:spPr>
          <a:xfrm>
            <a:off x="742380" y="209482"/>
            <a:ext cx="5905500" cy="1008668"/>
          </a:xfrm>
        </p:spPr>
        <p:txBody>
          <a:bodyPr>
            <a:normAutofit/>
          </a:bodyPr>
          <a:lstStyle/>
          <a:p>
            <a:r>
              <a:rPr lang="en-US" sz="3600" dirty="0">
                <a:latin typeface="Aharoni" panose="02010803020104030203" pitchFamily="2" charset="-79"/>
                <a:cs typeface="Aharoni" panose="02010803020104030203" pitchFamily="2" charset="-79"/>
              </a:rPr>
              <a:t>The Project Introduction</a:t>
            </a:r>
            <a:endParaRPr lang="en-US" sz="4000" dirty="0">
              <a:latin typeface="Aharoni" panose="02010803020104030203" pitchFamily="2" charset="-79"/>
              <a:cs typeface="Aharoni" panose="02010803020104030203" pitchFamily="2" charset="-79"/>
            </a:endParaRPr>
          </a:p>
        </p:txBody>
      </p:sp>
      <p:sp>
        <p:nvSpPr>
          <p:cNvPr id="3" name="Content Placeholder 2">
            <a:extLst>
              <a:ext uri="{FF2B5EF4-FFF2-40B4-BE49-F238E27FC236}">
                <a16:creationId xmlns:a16="http://schemas.microsoft.com/office/drawing/2014/main" id="{8DB6BB70-E463-5651-C261-DEA0D2CC920B}"/>
              </a:ext>
            </a:extLst>
          </p:cNvPr>
          <p:cNvSpPr>
            <a:spLocks noGrp="1"/>
          </p:cNvSpPr>
          <p:nvPr>
            <p:ph idx="1"/>
          </p:nvPr>
        </p:nvSpPr>
        <p:spPr>
          <a:xfrm>
            <a:off x="331453" y="1286244"/>
            <a:ext cx="5261952" cy="5208298"/>
          </a:xfrm>
        </p:spPr>
        <p:txBody>
          <a:bodyPr>
            <a:noAutofit/>
          </a:bodyPr>
          <a:lstStyle/>
          <a:p>
            <a:pPr marL="0" indent="0">
              <a:lnSpc>
                <a:spcPct val="110000"/>
              </a:lnSpc>
              <a:buNone/>
            </a:pPr>
            <a:r>
              <a:rPr lang="en-US" sz="1600" b="1" dirty="0">
                <a:solidFill>
                  <a:schemeClr val="tx2">
                    <a:lumMod val="75000"/>
                    <a:lumOff val="25000"/>
                  </a:schemeClr>
                </a:solidFill>
                <a:latin typeface="Comic Sans MS" panose="030F0702030302020204" pitchFamily="66" charset="0"/>
              </a:rPr>
              <a:t>Objective:</a:t>
            </a:r>
            <a:br>
              <a:rPr lang="en-US" sz="1600" dirty="0">
                <a:latin typeface="Comic Sans MS" panose="030F0702030302020204" pitchFamily="66" charset="0"/>
              </a:rPr>
            </a:br>
            <a:r>
              <a:rPr lang="en-US" sz="1600" dirty="0">
                <a:latin typeface="Comic Sans MS" panose="030F0702030302020204" pitchFamily="66" charset="0"/>
              </a:rPr>
              <a:t>The primary goal of this project is to enhance human-robot interaction by developing a robust facial emotion recognition system. </a:t>
            </a:r>
          </a:p>
          <a:p>
            <a:pPr marL="0" indent="0">
              <a:lnSpc>
                <a:spcPct val="110000"/>
              </a:lnSpc>
              <a:buNone/>
            </a:pPr>
            <a:r>
              <a:rPr lang="en-US" sz="1600" b="1" dirty="0">
                <a:solidFill>
                  <a:schemeClr val="tx2">
                    <a:lumMod val="75000"/>
                    <a:lumOff val="25000"/>
                  </a:schemeClr>
                </a:solidFill>
                <a:latin typeface="Comic Sans MS" panose="030F0702030302020204" pitchFamily="66" charset="0"/>
              </a:rPr>
              <a:t>Importance: </a:t>
            </a:r>
            <a:br>
              <a:rPr lang="en-US" sz="1600" b="1" dirty="0">
                <a:latin typeface="Comic Sans MS" panose="030F0702030302020204" pitchFamily="66" charset="0"/>
              </a:rPr>
            </a:br>
            <a:r>
              <a:rPr lang="en-US" sz="1600" dirty="0">
                <a:latin typeface="Comic Sans MS" panose="030F0702030302020204" pitchFamily="66" charset="0"/>
              </a:rPr>
              <a:t>Emotion recognition stands as a crucial component in the evolving field of human-computer interaction.</a:t>
            </a:r>
            <a:r>
              <a:rPr lang="en-US" sz="1600" b="1" dirty="0">
                <a:solidFill>
                  <a:schemeClr val="tx2">
                    <a:lumMod val="75000"/>
                    <a:lumOff val="25000"/>
                  </a:schemeClr>
                </a:solidFill>
                <a:latin typeface="Comic Sans MS" panose="030F0702030302020204" pitchFamily="66" charset="0"/>
                <a:cs typeface="Calibri" panose="020F0502020204030204" pitchFamily="34" charset="0"/>
              </a:rPr>
              <a:t> </a:t>
            </a:r>
          </a:p>
          <a:p>
            <a:pPr marL="0" indent="0">
              <a:lnSpc>
                <a:spcPct val="110000"/>
              </a:lnSpc>
              <a:buNone/>
            </a:pPr>
            <a:r>
              <a:rPr lang="en-US" sz="1600" b="1" dirty="0">
                <a:solidFill>
                  <a:schemeClr val="tx2">
                    <a:lumMod val="75000"/>
                    <a:lumOff val="25000"/>
                  </a:schemeClr>
                </a:solidFill>
                <a:latin typeface="Comic Sans MS" panose="030F0702030302020204" pitchFamily="66" charset="0"/>
                <a:cs typeface="Calibri" panose="020F0502020204030204" pitchFamily="34" charset="0"/>
              </a:rPr>
              <a:t>Technological Foundation:</a:t>
            </a:r>
          </a:p>
          <a:p>
            <a:pPr marL="0" indent="0">
              <a:lnSpc>
                <a:spcPct val="110000"/>
              </a:lnSpc>
              <a:buNone/>
            </a:pPr>
            <a:r>
              <a:rPr lang="en-US" sz="1600" dirty="0">
                <a:latin typeface="Comic Sans MS" panose="030F0702030302020204" pitchFamily="66" charset="0"/>
                <a:cs typeface="Calibri" panose="020F0502020204030204" pitchFamily="34" charset="0"/>
              </a:rPr>
              <a:t>This project leverages the power of Convolutional Neural Networks (CNNs), utilizing deep learning frameworks to process and classify facial expressions.</a:t>
            </a:r>
          </a:p>
          <a:p>
            <a:pPr marL="0" indent="0">
              <a:lnSpc>
                <a:spcPct val="110000"/>
              </a:lnSpc>
              <a:buNone/>
            </a:pPr>
            <a:r>
              <a:rPr lang="en-US" sz="1600" b="1" dirty="0">
                <a:solidFill>
                  <a:schemeClr val="tx2">
                    <a:lumMod val="75000"/>
                    <a:lumOff val="25000"/>
                  </a:schemeClr>
                </a:solidFill>
                <a:latin typeface="Comic Sans MS" panose="030F0702030302020204" pitchFamily="66" charset="0"/>
                <a:cs typeface="Calibri" panose="020F0502020204030204" pitchFamily="34" charset="0"/>
              </a:rPr>
              <a:t>Tools and Libraries Used:</a:t>
            </a:r>
          </a:p>
          <a:p>
            <a:pPr marL="0" indent="0">
              <a:lnSpc>
                <a:spcPct val="110000"/>
              </a:lnSpc>
              <a:buNone/>
            </a:pPr>
            <a:r>
              <a:rPr lang="en-US" sz="1600" dirty="0">
                <a:latin typeface="Comic Sans MS" panose="030F0702030302020204" pitchFamily="66" charset="0"/>
                <a:cs typeface="Calibri" panose="020F0502020204030204" pitchFamily="34" charset="0"/>
              </a:rPr>
              <a:t>We employed Python as our primary programming language, with extensive use of libraries such as </a:t>
            </a:r>
            <a:r>
              <a:rPr lang="en-US" sz="1600" dirty="0" err="1">
                <a:latin typeface="Comic Sans MS" panose="030F0702030302020204" pitchFamily="66" charset="0"/>
                <a:cs typeface="Calibri" panose="020F0502020204030204" pitchFamily="34" charset="0"/>
              </a:rPr>
              <a:t>Keras</a:t>
            </a:r>
            <a:r>
              <a:rPr lang="en-US" sz="1600" dirty="0">
                <a:latin typeface="Comic Sans MS" panose="030F0702030302020204" pitchFamily="66" charset="0"/>
                <a:cs typeface="Calibri" panose="020F0502020204030204" pitchFamily="34" charset="0"/>
              </a:rPr>
              <a:t> for building the CNN models, and other data handling and visualization tools.</a:t>
            </a:r>
          </a:p>
          <a:p>
            <a:pPr marL="0" indent="0">
              <a:lnSpc>
                <a:spcPct val="110000"/>
              </a:lnSpc>
              <a:buNone/>
            </a:pPr>
            <a:endParaRPr lang="en-US" sz="1600" dirty="0">
              <a:latin typeface="Comic Sans MS" panose="030F0702030302020204" pitchFamily="66" charset="0"/>
            </a:endParaRPr>
          </a:p>
        </p:txBody>
      </p:sp>
      <p:sp>
        <p:nvSpPr>
          <p:cNvPr id="6" name="TextBox 5">
            <a:extLst>
              <a:ext uri="{FF2B5EF4-FFF2-40B4-BE49-F238E27FC236}">
                <a16:creationId xmlns:a16="http://schemas.microsoft.com/office/drawing/2014/main" id="{F2EE91F9-3F8E-866D-9549-C5EFE929B606}"/>
              </a:ext>
            </a:extLst>
          </p:cNvPr>
          <p:cNvSpPr txBox="1"/>
          <p:nvPr/>
        </p:nvSpPr>
        <p:spPr>
          <a:xfrm>
            <a:off x="6096000" y="513761"/>
            <a:ext cx="4013432" cy="400110"/>
          </a:xfrm>
          <a:prstGeom prst="rect">
            <a:avLst/>
          </a:prstGeom>
          <a:noFill/>
        </p:spPr>
        <p:txBody>
          <a:bodyPr wrap="square">
            <a:spAutoFit/>
          </a:bodyPr>
          <a:lstStyle/>
          <a:p>
            <a:r>
              <a:rPr lang="en-US" sz="2000" dirty="0">
                <a:solidFill>
                  <a:schemeClr val="tx2">
                    <a:lumMod val="75000"/>
                    <a:lumOff val="25000"/>
                  </a:schemeClr>
                </a:solidFill>
                <a:latin typeface="Aharoni" panose="02010803020104030203" pitchFamily="2" charset="-79"/>
                <a:cs typeface="Aharoni" panose="02010803020104030203" pitchFamily="2" charset="-79"/>
              </a:rPr>
              <a:t>Overview</a:t>
            </a:r>
            <a:endParaRPr lang="en-US" sz="2000" dirty="0">
              <a:solidFill>
                <a:schemeClr val="tx2">
                  <a:lumMod val="75000"/>
                  <a:lumOff val="25000"/>
                </a:schemeClr>
              </a:solidFill>
            </a:endParaRPr>
          </a:p>
        </p:txBody>
      </p:sp>
    </p:spTree>
    <p:extLst>
      <p:ext uri="{BB962C8B-B14F-4D97-AF65-F5344CB8AC3E}">
        <p14:creationId xmlns:p14="http://schemas.microsoft.com/office/powerpoint/2010/main" val="3634178002"/>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A67E16-807E-5BDB-5EA9-A934FFDB242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 y="907"/>
            <a:ext cx="12191980" cy="6856195"/>
          </a:xfrm>
          <a:prstGeom prst="rect">
            <a:avLst/>
          </a:prstGeom>
        </p:spPr>
      </p:pic>
      <p:sp>
        <p:nvSpPr>
          <p:cNvPr id="20" name="Rectangle 19">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4316C31D-F582-EDD1-A94E-4B6DF6094A4A}"/>
              </a:ext>
            </a:extLst>
          </p:cNvPr>
          <p:cNvSpPr>
            <a:spLocks noGrp="1"/>
          </p:cNvSpPr>
          <p:nvPr>
            <p:ph type="title"/>
          </p:nvPr>
        </p:nvSpPr>
        <p:spPr>
          <a:xfrm>
            <a:off x="405643" y="311752"/>
            <a:ext cx="4947677" cy="726963"/>
          </a:xfrm>
        </p:spPr>
        <p:txBody>
          <a:bodyPr anchor="b">
            <a:normAutofit/>
          </a:bodyPr>
          <a:lstStyle/>
          <a:p>
            <a:r>
              <a:rPr lang="en-US" sz="3600" dirty="0">
                <a:latin typeface="Aharoni" panose="02010803020104030203" pitchFamily="2" charset="-79"/>
                <a:cs typeface="Aharoni" panose="02010803020104030203" pitchFamily="2" charset="-79"/>
              </a:rPr>
              <a:t>Training Process</a:t>
            </a:r>
          </a:p>
        </p:txBody>
      </p:sp>
      <p:pic>
        <p:nvPicPr>
          <p:cNvPr id="12" name="Picture 11" descr="A screenshot of a computer program&#10;&#10;Description automatically generated">
            <a:extLst>
              <a:ext uri="{FF2B5EF4-FFF2-40B4-BE49-F238E27FC236}">
                <a16:creationId xmlns:a16="http://schemas.microsoft.com/office/drawing/2014/main" id="{91D1ADAA-5B07-C7B9-F1D3-BFE898257B27}"/>
              </a:ext>
            </a:extLst>
          </p:cNvPr>
          <p:cNvPicPr>
            <a:picLocks noChangeAspect="1"/>
          </p:cNvPicPr>
          <p:nvPr/>
        </p:nvPicPr>
        <p:blipFill rotWithShape="1">
          <a:blip r:embed="rId4">
            <a:extLst>
              <a:ext uri="{28A0092B-C50C-407E-A947-70E740481C1C}">
                <a14:useLocalDpi xmlns:a14="http://schemas.microsoft.com/office/drawing/2010/main" val="0"/>
              </a:ext>
            </a:extLst>
          </a:blip>
          <a:srcRect t="11070"/>
          <a:stretch/>
        </p:blipFill>
        <p:spPr>
          <a:xfrm>
            <a:off x="405643" y="1994235"/>
            <a:ext cx="8860904" cy="4645028"/>
          </a:xfrm>
          <a:prstGeom prst="rect">
            <a:avLst/>
          </a:prstGeom>
          <a:ln>
            <a:noFill/>
          </a:ln>
          <a:effectLst>
            <a:outerShdw blurRad="50800" dist="38100" dir="8100000" algn="tr" rotWithShape="0">
              <a:prstClr val="black">
                <a:alpha val="40000"/>
              </a:prstClr>
            </a:outerShdw>
          </a:effectLst>
        </p:spPr>
      </p:pic>
      <p:sp>
        <p:nvSpPr>
          <p:cNvPr id="7" name="Content Placeholder 2">
            <a:extLst>
              <a:ext uri="{FF2B5EF4-FFF2-40B4-BE49-F238E27FC236}">
                <a16:creationId xmlns:a16="http://schemas.microsoft.com/office/drawing/2014/main" id="{CFD6FA76-6C2A-C238-9D24-98DC86C79385}"/>
              </a:ext>
            </a:extLst>
          </p:cNvPr>
          <p:cNvSpPr>
            <a:spLocks noGrp="1"/>
          </p:cNvSpPr>
          <p:nvPr>
            <p:ph idx="1"/>
          </p:nvPr>
        </p:nvSpPr>
        <p:spPr>
          <a:xfrm>
            <a:off x="405643" y="1128200"/>
            <a:ext cx="11377862" cy="726963"/>
          </a:xfrm>
        </p:spPr>
        <p:txBody>
          <a:bodyPr>
            <a:normAutofit/>
          </a:bodyPr>
          <a:lstStyle/>
          <a:p>
            <a:pPr marL="0" indent="0" algn="just">
              <a:lnSpc>
                <a:spcPct val="100000"/>
              </a:lnSpc>
              <a:buNone/>
            </a:pPr>
            <a:r>
              <a:rPr lang="en-US" sz="1800" b="1" dirty="0">
                <a:solidFill>
                  <a:schemeClr val="tx2">
                    <a:lumMod val="75000"/>
                    <a:lumOff val="25000"/>
                  </a:schemeClr>
                </a:solidFill>
                <a:latin typeface="Comic Sans MS" panose="030F0702030302020204" pitchFamily="66" charset="0"/>
              </a:rPr>
              <a:t>Callbacks: </a:t>
            </a:r>
            <a:r>
              <a:rPr lang="en-US" sz="1600" dirty="0">
                <a:latin typeface="Comic Sans MS" panose="030F0702030302020204" pitchFamily="66" charset="0"/>
              </a:rPr>
              <a:t>Functions that are applied at certain stages of the training process to monitor and take actions on a model’s performance.</a:t>
            </a:r>
          </a:p>
        </p:txBody>
      </p:sp>
      <p:sp>
        <p:nvSpPr>
          <p:cNvPr id="10" name="Rectangle: Rounded Corners 9">
            <a:extLst>
              <a:ext uri="{FF2B5EF4-FFF2-40B4-BE49-F238E27FC236}">
                <a16:creationId xmlns:a16="http://schemas.microsoft.com/office/drawing/2014/main" id="{072D3073-BE02-5C9E-A994-48CEC3B2A9D4}"/>
              </a:ext>
            </a:extLst>
          </p:cNvPr>
          <p:cNvSpPr/>
          <p:nvPr/>
        </p:nvSpPr>
        <p:spPr>
          <a:xfrm>
            <a:off x="400841" y="1963503"/>
            <a:ext cx="8860904" cy="364552"/>
          </a:xfrm>
          <a:prstGeom prst="roundRect">
            <a:avLst/>
          </a:prstGeom>
          <a:solidFill>
            <a:schemeClr val="accent1">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Content Placeholder 2">
            <a:extLst>
              <a:ext uri="{FF2B5EF4-FFF2-40B4-BE49-F238E27FC236}">
                <a16:creationId xmlns:a16="http://schemas.microsoft.com/office/drawing/2014/main" id="{89ACBAF0-6336-CA5E-FEC8-A50D150859AD}"/>
              </a:ext>
            </a:extLst>
          </p:cNvPr>
          <p:cNvSpPr txBox="1">
            <a:spLocks/>
          </p:cNvSpPr>
          <p:nvPr/>
        </p:nvSpPr>
        <p:spPr>
          <a:xfrm>
            <a:off x="6645896" y="2838654"/>
            <a:ext cx="5137609" cy="1139457"/>
          </a:xfrm>
          <a:custGeom>
            <a:avLst/>
            <a:gdLst>
              <a:gd name="connsiteX0" fmla="*/ 0 w 5137609"/>
              <a:gd name="connsiteY0" fmla="*/ 0 h 1139457"/>
              <a:gd name="connsiteX1" fmla="*/ 622222 w 5137609"/>
              <a:gd name="connsiteY1" fmla="*/ 0 h 1139457"/>
              <a:gd name="connsiteX2" fmla="*/ 1193067 w 5137609"/>
              <a:gd name="connsiteY2" fmla="*/ 0 h 1139457"/>
              <a:gd name="connsiteX3" fmla="*/ 1763912 w 5137609"/>
              <a:gd name="connsiteY3" fmla="*/ 0 h 1139457"/>
              <a:gd name="connsiteX4" fmla="*/ 2334758 w 5137609"/>
              <a:gd name="connsiteY4" fmla="*/ 0 h 1139457"/>
              <a:gd name="connsiteX5" fmla="*/ 2854227 w 5137609"/>
              <a:gd name="connsiteY5" fmla="*/ 0 h 1139457"/>
              <a:gd name="connsiteX6" fmla="*/ 3476449 w 5137609"/>
              <a:gd name="connsiteY6" fmla="*/ 0 h 1139457"/>
              <a:gd name="connsiteX7" fmla="*/ 3995918 w 5137609"/>
              <a:gd name="connsiteY7" fmla="*/ 0 h 1139457"/>
              <a:gd name="connsiteX8" fmla="*/ 4566764 w 5137609"/>
              <a:gd name="connsiteY8" fmla="*/ 0 h 1139457"/>
              <a:gd name="connsiteX9" fmla="*/ 5137609 w 5137609"/>
              <a:gd name="connsiteY9" fmla="*/ 0 h 1139457"/>
              <a:gd name="connsiteX10" fmla="*/ 5137609 w 5137609"/>
              <a:gd name="connsiteY10" fmla="*/ 558334 h 1139457"/>
              <a:gd name="connsiteX11" fmla="*/ 5137609 w 5137609"/>
              <a:gd name="connsiteY11" fmla="*/ 1139457 h 1139457"/>
              <a:gd name="connsiteX12" fmla="*/ 4720892 w 5137609"/>
              <a:gd name="connsiteY12" fmla="*/ 1139457 h 1139457"/>
              <a:gd name="connsiteX13" fmla="*/ 4150046 w 5137609"/>
              <a:gd name="connsiteY13" fmla="*/ 1139457 h 1139457"/>
              <a:gd name="connsiteX14" fmla="*/ 3733329 w 5137609"/>
              <a:gd name="connsiteY14" fmla="*/ 1139457 h 1139457"/>
              <a:gd name="connsiteX15" fmla="*/ 3265236 w 5137609"/>
              <a:gd name="connsiteY15" fmla="*/ 1139457 h 1139457"/>
              <a:gd name="connsiteX16" fmla="*/ 2797143 w 5137609"/>
              <a:gd name="connsiteY16" fmla="*/ 1139457 h 1139457"/>
              <a:gd name="connsiteX17" fmla="*/ 2123545 w 5137609"/>
              <a:gd name="connsiteY17" fmla="*/ 1139457 h 1139457"/>
              <a:gd name="connsiteX18" fmla="*/ 1655452 w 5137609"/>
              <a:gd name="connsiteY18" fmla="*/ 1139457 h 1139457"/>
              <a:gd name="connsiteX19" fmla="*/ 981854 w 5137609"/>
              <a:gd name="connsiteY19" fmla="*/ 1139457 h 1139457"/>
              <a:gd name="connsiteX20" fmla="*/ 0 w 5137609"/>
              <a:gd name="connsiteY20" fmla="*/ 1139457 h 1139457"/>
              <a:gd name="connsiteX21" fmla="*/ 0 w 5137609"/>
              <a:gd name="connsiteY21" fmla="*/ 546939 h 1139457"/>
              <a:gd name="connsiteX22" fmla="*/ 0 w 5137609"/>
              <a:gd name="connsiteY22" fmla="*/ 0 h 113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137609" h="1139457" fill="none" extrusionOk="0">
                <a:moveTo>
                  <a:pt x="0" y="0"/>
                </a:moveTo>
                <a:cubicBezTo>
                  <a:pt x="237742" y="-39498"/>
                  <a:pt x="456053" y="1463"/>
                  <a:pt x="622222" y="0"/>
                </a:cubicBezTo>
                <a:cubicBezTo>
                  <a:pt x="788391" y="-1463"/>
                  <a:pt x="937464" y="58114"/>
                  <a:pt x="1193067" y="0"/>
                </a:cubicBezTo>
                <a:cubicBezTo>
                  <a:pt x="1448671" y="-58114"/>
                  <a:pt x="1627393" y="49527"/>
                  <a:pt x="1763912" y="0"/>
                </a:cubicBezTo>
                <a:cubicBezTo>
                  <a:pt x="1900431" y="-49527"/>
                  <a:pt x="2065763" y="17429"/>
                  <a:pt x="2334758" y="0"/>
                </a:cubicBezTo>
                <a:cubicBezTo>
                  <a:pt x="2603753" y="-17429"/>
                  <a:pt x="2633107" y="57754"/>
                  <a:pt x="2854227" y="0"/>
                </a:cubicBezTo>
                <a:cubicBezTo>
                  <a:pt x="3075347" y="-57754"/>
                  <a:pt x="3174741" y="62415"/>
                  <a:pt x="3476449" y="0"/>
                </a:cubicBezTo>
                <a:cubicBezTo>
                  <a:pt x="3778157" y="-62415"/>
                  <a:pt x="3884087" y="10791"/>
                  <a:pt x="3995918" y="0"/>
                </a:cubicBezTo>
                <a:cubicBezTo>
                  <a:pt x="4107749" y="-10791"/>
                  <a:pt x="4340862" y="65391"/>
                  <a:pt x="4566764" y="0"/>
                </a:cubicBezTo>
                <a:cubicBezTo>
                  <a:pt x="4792666" y="-65391"/>
                  <a:pt x="4862135" y="50460"/>
                  <a:pt x="5137609" y="0"/>
                </a:cubicBezTo>
                <a:cubicBezTo>
                  <a:pt x="5163877" y="179519"/>
                  <a:pt x="5091721" y="362991"/>
                  <a:pt x="5137609" y="558334"/>
                </a:cubicBezTo>
                <a:cubicBezTo>
                  <a:pt x="5183497" y="753677"/>
                  <a:pt x="5088595" y="951067"/>
                  <a:pt x="5137609" y="1139457"/>
                </a:cubicBezTo>
                <a:cubicBezTo>
                  <a:pt x="5041497" y="1159928"/>
                  <a:pt x="4846340" y="1127720"/>
                  <a:pt x="4720892" y="1139457"/>
                </a:cubicBezTo>
                <a:cubicBezTo>
                  <a:pt x="4595444" y="1151194"/>
                  <a:pt x="4328261" y="1084145"/>
                  <a:pt x="4150046" y="1139457"/>
                </a:cubicBezTo>
                <a:cubicBezTo>
                  <a:pt x="3971831" y="1194769"/>
                  <a:pt x="3871226" y="1117363"/>
                  <a:pt x="3733329" y="1139457"/>
                </a:cubicBezTo>
                <a:cubicBezTo>
                  <a:pt x="3595432" y="1161551"/>
                  <a:pt x="3375206" y="1104321"/>
                  <a:pt x="3265236" y="1139457"/>
                </a:cubicBezTo>
                <a:cubicBezTo>
                  <a:pt x="3155266" y="1174593"/>
                  <a:pt x="2899096" y="1116702"/>
                  <a:pt x="2797143" y="1139457"/>
                </a:cubicBezTo>
                <a:cubicBezTo>
                  <a:pt x="2695190" y="1162212"/>
                  <a:pt x="2264398" y="1119720"/>
                  <a:pt x="2123545" y="1139457"/>
                </a:cubicBezTo>
                <a:cubicBezTo>
                  <a:pt x="1982692" y="1159194"/>
                  <a:pt x="1815597" y="1136247"/>
                  <a:pt x="1655452" y="1139457"/>
                </a:cubicBezTo>
                <a:cubicBezTo>
                  <a:pt x="1495307" y="1142667"/>
                  <a:pt x="1210524" y="1123268"/>
                  <a:pt x="981854" y="1139457"/>
                </a:cubicBezTo>
                <a:cubicBezTo>
                  <a:pt x="753184" y="1155646"/>
                  <a:pt x="202655" y="1086574"/>
                  <a:pt x="0" y="1139457"/>
                </a:cubicBezTo>
                <a:cubicBezTo>
                  <a:pt x="-15696" y="857473"/>
                  <a:pt x="24574" y="700809"/>
                  <a:pt x="0" y="546939"/>
                </a:cubicBezTo>
                <a:cubicBezTo>
                  <a:pt x="-24574" y="393069"/>
                  <a:pt x="42808" y="199141"/>
                  <a:pt x="0" y="0"/>
                </a:cubicBezTo>
                <a:close/>
              </a:path>
              <a:path w="5137609" h="1139457" stroke="0" extrusionOk="0">
                <a:moveTo>
                  <a:pt x="0" y="0"/>
                </a:moveTo>
                <a:cubicBezTo>
                  <a:pt x="170105" y="-22701"/>
                  <a:pt x="523231" y="75414"/>
                  <a:pt x="673598" y="0"/>
                </a:cubicBezTo>
                <a:cubicBezTo>
                  <a:pt x="823965" y="-75414"/>
                  <a:pt x="1040449" y="41440"/>
                  <a:pt x="1141691" y="0"/>
                </a:cubicBezTo>
                <a:cubicBezTo>
                  <a:pt x="1242933" y="-41440"/>
                  <a:pt x="1546257" y="751"/>
                  <a:pt x="1815289" y="0"/>
                </a:cubicBezTo>
                <a:cubicBezTo>
                  <a:pt x="2084321" y="-751"/>
                  <a:pt x="2119897" y="28567"/>
                  <a:pt x="2283382" y="0"/>
                </a:cubicBezTo>
                <a:cubicBezTo>
                  <a:pt x="2446867" y="-28567"/>
                  <a:pt x="2601509" y="9363"/>
                  <a:pt x="2802851" y="0"/>
                </a:cubicBezTo>
                <a:cubicBezTo>
                  <a:pt x="3004193" y="-9363"/>
                  <a:pt x="3015982" y="65"/>
                  <a:pt x="3219568" y="0"/>
                </a:cubicBezTo>
                <a:cubicBezTo>
                  <a:pt x="3423154" y="-65"/>
                  <a:pt x="3703492" y="35988"/>
                  <a:pt x="3893166" y="0"/>
                </a:cubicBezTo>
                <a:cubicBezTo>
                  <a:pt x="4082840" y="-35988"/>
                  <a:pt x="4303824" y="29"/>
                  <a:pt x="4412635" y="0"/>
                </a:cubicBezTo>
                <a:cubicBezTo>
                  <a:pt x="4521446" y="-29"/>
                  <a:pt x="4883504" y="22552"/>
                  <a:pt x="5137609" y="0"/>
                </a:cubicBezTo>
                <a:cubicBezTo>
                  <a:pt x="5165543" y="227078"/>
                  <a:pt x="5132019" y="339062"/>
                  <a:pt x="5137609" y="558334"/>
                </a:cubicBezTo>
                <a:cubicBezTo>
                  <a:pt x="5143199" y="777606"/>
                  <a:pt x="5105341" y="884870"/>
                  <a:pt x="5137609" y="1139457"/>
                </a:cubicBezTo>
                <a:cubicBezTo>
                  <a:pt x="4911436" y="1155429"/>
                  <a:pt x="4797473" y="1098681"/>
                  <a:pt x="4464011" y="1139457"/>
                </a:cubicBezTo>
                <a:cubicBezTo>
                  <a:pt x="4130549" y="1180233"/>
                  <a:pt x="4113289" y="1108168"/>
                  <a:pt x="3893166" y="1139457"/>
                </a:cubicBezTo>
                <a:cubicBezTo>
                  <a:pt x="3673044" y="1170746"/>
                  <a:pt x="3452709" y="1072973"/>
                  <a:pt x="3270944" y="1139457"/>
                </a:cubicBezTo>
                <a:cubicBezTo>
                  <a:pt x="3089179" y="1205941"/>
                  <a:pt x="2932417" y="1067633"/>
                  <a:pt x="2597347" y="1139457"/>
                </a:cubicBezTo>
                <a:cubicBezTo>
                  <a:pt x="2262277" y="1211281"/>
                  <a:pt x="2361766" y="1129225"/>
                  <a:pt x="2180630" y="1139457"/>
                </a:cubicBezTo>
                <a:cubicBezTo>
                  <a:pt x="1999494" y="1149689"/>
                  <a:pt x="1822941" y="1092500"/>
                  <a:pt x="1712536" y="1139457"/>
                </a:cubicBezTo>
                <a:cubicBezTo>
                  <a:pt x="1602131" y="1186414"/>
                  <a:pt x="1236103" y="1074926"/>
                  <a:pt x="1090315" y="1139457"/>
                </a:cubicBezTo>
                <a:cubicBezTo>
                  <a:pt x="944527" y="1203988"/>
                  <a:pt x="794021" y="1106105"/>
                  <a:pt x="570845" y="1139457"/>
                </a:cubicBezTo>
                <a:cubicBezTo>
                  <a:pt x="347669" y="1172809"/>
                  <a:pt x="239262" y="1077099"/>
                  <a:pt x="0" y="1139457"/>
                </a:cubicBezTo>
                <a:cubicBezTo>
                  <a:pt x="-53842" y="917852"/>
                  <a:pt x="2084" y="792168"/>
                  <a:pt x="0" y="581123"/>
                </a:cubicBezTo>
                <a:cubicBezTo>
                  <a:pt x="-2084" y="370078"/>
                  <a:pt x="4441" y="276262"/>
                  <a:pt x="0" y="0"/>
                </a:cubicBezTo>
                <a:close/>
              </a:path>
            </a:pathLst>
          </a:custGeom>
          <a:solidFill>
            <a:schemeClr val="tx2">
              <a:lumMod val="25000"/>
              <a:lumOff val="75000"/>
              <a:alpha val="50000"/>
            </a:schemeClr>
          </a:solidFill>
          <a:ln>
            <a:solidFill>
              <a:schemeClr val="tx1"/>
            </a:solidFill>
            <a:extLst>
              <a:ext uri="{C807C97D-BFC1-408E-A445-0C87EB9F89A2}">
                <ask:lineSketchStyleProps xmlns:ask="http://schemas.microsoft.com/office/drawing/2018/sketchyshapes" sd="465411687">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Font typeface="Arial" panose="020B0604020202020204" pitchFamily="34" charset="0"/>
              <a:buNone/>
            </a:pPr>
            <a:r>
              <a:rPr lang="en-US" sz="1600" b="1" dirty="0">
                <a:latin typeface="Comic Sans MS" panose="030F0702030302020204" pitchFamily="66" charset="0"/>
              </a:rPr>
              <a:t>- </a:t>
            </a:r>
            <a:r>
              <a:rPr lang="en-US" sz="1600" b="1" dirty="0" err="1">
                <a:latin typeface="Comic Sans MS" panose="030F0702030302020204" pitchFamily="66" charset="0"/>
              </a:rPr>
              <a:t>ModelCheckpoint</a:t>
            </a:r>
            <a:r>
              <a:rPr lang="en-US" sz="1600" b="1" dirty="0">
                <a:latin typeface="Comic Sans MS" panose="030F0702030302020204" pitchFamily="66" charset="0"/>
              </a:rPr>
              <a:t>: </a:t>
            </a:r>
            <a:r>
              <a:rPr lang="en-US" sz="1600" dirty="0">
                <a:latin typeface="Comic Sans MS" panose="030F0702030302020204" pitchFamily="66" charset="0"/>
              </a:rPr>
              <a:t>Ensures the best model is saved by monitoring validation accuracy, allowing us to retain a snapshot of the model at its highest performance across the training epochs.</a:t>
            </a:r>
          </a:p>
        </p:txBody>
      </p:sp>
      <p:sp>
        <p:nvSpPr>
          <p:cNvPr id="14" name="Content Placeholder 2">
            <a:extLst>
              <a:ext uri="{FF2B5EF4-FFF2-40B4-BE49-F238E27FC236}">
                <a16:creationId xmlns:a16="http://schemas.microsoft.com/office/drawing/2014/main" id="{62A135D0-AD16-DF9E-9C60-D0E8EC198F20}"/>
              </a:ext>
            </a:extLst>
          </p:cNvPr>
          <p:cNvSpPr txBox="1">
            <a:spLocks/>
          </p:cNvSpPr>
          <p:nvPr/>
        </p:nvSpPr>
        <p:spPr>
          <a:xfrm>
            <a:off x="6645895" y="4084742"/>
            <a:ext cx="5137609" cy="1071720"/>
          </a:xfrm>
          <a:custGeom>
            <a:avLst/>
            <a:gdLst>
              <a:gd name="connsiteX0" fmla="*/ 0 w 5137609"/>
              <a:gd name="connsiteY0" fmla="*/ 0 h 1071720"/>
              <a:gd name="connsiteX1" fmla="*/ 468093 w 5137609"/>
              <a:gd name="connsiteY1" fmla="*/ 0 h 1071720"/>
              <a:gd name="connsiteX2" fmla="*/ 987563 w 5137609"/>
              <a:gd name="connsiteY2" fmla="*/ 0 h 1071720"/>
              <a:gd name="connsiteX3" fmla="*/ 1404280 w 5137609"/>
              <a:gd name="connsiteY3" fmla="*/ 0 h 1071720"/>
              <a:gd name="connsiteX4" fmla="*/ 2077877 w 5137609"/>
              <a:gd name="connsiteY4" fmla="*/ 0 h 1071720"/>
              <a:gd name="connsiteX5" fmla="*/ 2751475 w 5137609"/>
              <a:gd name="connsiteY5" fmla="*/ 0 h 1071720"/>
              <a:gd name="connsiteX6" fmla="*/ 3425073 w 5137609"/>
              <a:gd name="connsiteY6" fmla="*/ 0 h 1071720"/>
              <a:gd name="connsiteX7" fmla="*/ 3995918 w 5137609"/>
              <a:gd name="connsiteY7" fmla="*/ 0 h 1071720"/>
              <a:gd name="connsiteX8" fmla="*/ 4618140 w 5137609"/>
              <a:gd name="connsiteY8" fmla="*/ 0 h 1071720"/>
              <a:gd name="connsiteX9" fmla="*/ 5137609 w 5137609"/>
              <a:gd name="connsiteY9" fmla="*/ 0 h 1071720"/>
              <a:gd name="connsiteX10" fmla="*/ 5137609 w 5137609"/>
              <a:gd name="connsiteY10" fmla="*/ 535860 h 1071720"/>
              <a:gd name="connsiteX11" fmla="*/ 5137609 w 5137609"/>
              <a:gd name="connsiteY11" fmla="*/ 1071720 h 1071720"/>
              <a:gd name="connsiteX12" fmla="*/ 4720892 w 5137609"/>
              <a:gd name="connsiteY12" fmla="*/ 1071720 h 1071720"/>
              <a:gd name="connsiteX13" fmla="*/ 4304175 w 5137609"/>
              <a:gd name="connsiteY13" fmla="*/ 1071720 h 1071720"/>
              <a:gd name="connsiteX14" fmla="*/ 3733329 w 5137609"/>
              <a:gd name="connsiteY14" fmla="*/ 1071720 h 1071720"/>
              <a:gd name="connsiteX15" fmla="*/ 3316612 w 5137609"/>
              <a:gd name="connsiteY15" fmla="*/ 1071720 h 1071720"/>
              <a:gd name="connsiteX16" fmla="*/ 2694390 w 5137609"/>
              <a:gd name="connsiteY16" fmla="*/ 1071720 h 1071720"/>
              <a:gd name="connsiteX17" fmla="*/ 2020793 w 5137609"/>
              <a:gd name="connsiteY17" fmla="*/ 1071720 h 1071720"/>
              <a:gd name="connsiteX18" fmla="*/ 1501324 w 5137609"/>
              <a:gd name="connsiteY18" fmla="*/ 1071720 h 1071720"/>
              <a:gd name="connsiteX19" fmla="*/ 930478 w 5137609"/>
              <a:gd name="connsiteY19" fmla="*/ 1071720 h 1071720"/>
              <a:gd name="connsiteX20" fmla="*/ 0 w 5137609"/>
              <a:gd name="connsiteY20" fmla="*/ 1071720 h 1071720"/>
              <a:gd name="connsiteX21" fmla="*/ 0 w 5137609"/>
              <a:gd name="connsiteY21" fmla="*/ 568012 h 1071720"/>
              <a:gd name="connsiteX22" fmla="*/ 0 w 5137609"/>
              <a:gd name="connsiteY22" fmla="*/ 0 h 107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137609" h="1071720" fill="none" extrusionOk="0">
                <a:moveTo>
                  <a:pt x="0" y="0"/>
                </a:moveTo>
                <a:cubicBezTo>
                  <a:pt x="215350" y="-47935"/>
                  <a:pt x="257658" y="51260"/>
                  <a:pt x="468093" y="0"/>
                </a:cubicBezTo>
                <a:cubicBezTo>
                  <a:pt x="678528" y="-51260"/>
                  <a:pt x="770134" y="39830"/>
                  <a:pt x="987563" y="0"/>
                </a:cubicBezTo>
                <a:cubicBezTo>
                  <a:pt x="1204992" y="-39830"/>
                  <a:pt x="1207449" y="41567"/>
                  <a:pt x="1404280" y="0"/>
                </a:cubicBezTo>
                <a:cubicBezTo>
                  <a:pt x="1601111" y="-41567"/>
                  <a:pt x="1776500" y="24909"/>
                  <a:pt x="2077877" y="0"/>
                </a:cubicBezTo>
                <a:cubicBezTo>
                  <a:pt x="2379254" y="-24909"/>
                  <a:pt x="2421727" y="77663"/>
                  <a:pt x="2751475" y="0"/>
                </a:cubicBezTo>
                <a:cubicBezTo>
                  <a:pt x="3081223" y="-77663"/>
                  <a:pt x="3227507" y="63835"/>
                  <a:pt x="3425073" y="0"/>
                </a:cubicBezTo>
                <a:cubicBezTo>
                  <a:pt x="3622639" y="-63835"/>
                  <a:pt x="3838989" y="51609"/>
                  <a:pt x="3995918" y="0"/>
                </a:cubicBezTo>
                <a:cubicBezTo>
                  <a:pt x="4152848" y="-51609"/>
                  <a:pt x="4481628" y="50041"/>
                  <a:pt x="4618140" y="0"/>
                </a:cubicBezTo>
                <a:cubicBezTo>
                  <a:pt x="4754652" y="-50041"/>
                  <a:pt x="4924702" y="36381"/>
                  <a:pt x="5137609" y="0"/>
                </a:cubicBezTo>
                <a:cubicBezTo>
                  <a:pt x="5185600" y="214045"/>
                  <a:pt x="5091603" y="380612"/>
                  <a:pt x="5137609" y="535860"/>
                </a:cubicBezTo>
                <a:cubicBezTo>
                  <a:pt x="5183615" y="691108"/>
                  <a:pt x="5111312" y="939849"/>
                  <a:pt x="5137609" y="1071720"/>
                </a:cubicBezTo>
                <a:cubicBezTo>
                  <a:pt x="4986955" y="1095967"/>
                  <a:pt x="4927243" y="1049898"/>
                  <a:pt x="4720892" y="1071720"/>
                </a:cubicBezTo>
                <a:cubicBezTo>
                  <a:pt x="4514541" y="1093542"/>
                  <a:pt x="4450931" y="1038633"/>
                  <a:pt x="4304175" y="1071720"/>
                </a:cubicBezTo>
                <a:cubicBezTo>
                  <a:pt x="4157419" y="1104807"/>
                  <a:pt x="3904610" y="1003766"/>
                  <a:pt x="3733329" y="1071720"/>
                </a:cubicBezTo>
                <a:cubicBezTo>
                  <a:pt x="3562048" y="1139674"/>
                  <a:pt x="3519070" y="1027867"/>
                  <a:pt x="3316612" y="1071720"/>
                </a:cubicBezTo>
                <a:cubicBezTo>
                  <a:pt x="3114154" y="1115573"/>
                  <a:pt x="2940435" y="1047862"/>
                  <a:pt x="2694390" y="1071720"/>
                </a:cubicBezTo>
                <a:cubicBezTo>
                  <a:pt x="2448345" y="1095578"/>
                  <a:pt x="2193303" y="1048983"/>
                  <a:pt x="2020793" y="1071720"/>
                </a:cubicBezTo>
                <a:cubicBezTo>
                  <a:pt x="1848283" y="1094457"/>
                  <a:pt x="1661573" y="1025900"/>
                  <a:pt x="1501324" y="1071720"/>
                </a:cubicBezTo>
                <a:cubicBezTo>
                  <a:pt x="1341075" y="1117540"/>
                  <a:pt x="1129477" y="1021857"/>
                  <a:pt x="930478" y="1071720"/>
                </a:cubicBezTo>
                <a:cubicBezTo>
                  <a:pt x="731479" y="1121583"/>
                  <a:pt x="309151" y="1068817"/>
                  <a:pt x="0" y="1071720"/>
                </a:cubicBezTo>
                <a:cubicBezTo>
                  <a:pt x="-16497" y="902186"/>
                  <a:pt x="54546" y="695263"/>
                  <a:pt x="0" y="568012"/>
                </a:cubicBezTo>
                <a:cubicBezTo>
                  <a:pt x="-54546" y="440761"/>
                  <a:pt x="48563" y="280055"/>
                  <a:pt x="0" y="0"/>
                </a:cubicBezTo>
                <a:close/>
              </a:path>
              <a:path w="5137609" h="1071720" stroke="0" extrusionOk="0">
                <a:moveTo>
                  <a:pt x="0" y="0"/>
                </a:moveTo>
                <a:cubicBezTo>
                  <a:pt x="309818" y="-7530"/>
                  <a:pt x="368086" y="50582"/>
                  <a:pt x="673598" y="0"/>
                </a:cubicBezTo>
                <a:cubicBezTo>
                  <a:pt x="979110" y="-50582"/>
                  <a:pt x="966904" y="13674"/>
                  <a:pt x="1090315" y="0"/>
                </a:cubicBezTo>
                <a:cubicBezTo>
                  <a:pt x="1213726" y="-13674"/>
                  <a:pt x="1545008" y="10311"/>
                  <a:pt x="1763912" y="0"/>
                </a:cubicBezTo>
                <a:cubicBezTo>
                  <a:pt x="1982816" y="-10311"/>
                  <a:pt x="2047827" y="3508"/>
                  <a:pt x="2180630" y="0"/>
                </a:cubicBezTo>
                <a:cubicBezTo>
                  <a:pt x="2313433" y="-3508"/>
                  <a:pt x="2584496" y="17964"/>
                  <a:pt x="2700099" y="0"/>
                </a:cubicBezTo>
                <a:cubicBezTo>
                  <a:pt x="2815702" y="-17964"/>
                  <a:pt x="3018254" y="39284"/>
                  <a:pt x="3270944" y="0"/>
                </a:cubicBezTo>
                <a:cubicBezTo>
                  <a:pt x="3523634" y="-39284"/>
                  <a:pt x="3629659" y="47070"/>
                  <a:pt x="3893166" y="0"/>
                </a:cubicBezTo>
                <a:cubicBezTo>
                  <a:pt x="4156673" y="-47070"/>
                  <a:pt x="4248417" y="8874"/>
                  <a:pt x="4361259" y="0"/>
                </a:cubicBezTo>
                <a:cubicBezTo>
                  <a:pt x="4474101" y="-8874"/>
                  <a:pt x="4926383" y="19970"/>
                  <a:pt x="5137609" y="0"/>
                </a:cubicBezTo>
                <a:cubicBezTo>
                  <a:pt x="5159159" y="195522"/>
                  <a:pt x="5129035" y="375029"/>
                  <a:pt x="5137609" y="503708"/>
                </a:cubicBezTo>
                <a:cubicBezTo>
                  <a:pt x="5146183" y="632387"/>
                  <a:pt x="5132414" y="831200"/>
                  <a:pt x="5137609" y="1071720"/>
                </a:cubicBezTo>
                <a:cubicBezTo>
                  <a:pt x="5042332" y="1116711"/>
                  <a:pt x="4924449" y="1056585"/>
                  <a:pt x="4720892" y="1071720"/>
                </a:cubicBezTo>
                <a:cubicBezTo>
                  <a:pt x="4517335" y="1086855"/>
                  <a:pt x="4349138" y="1056500"/>
                  <a:pt x="4098670" y="1071720"/>
                </a:cubicBezTo>
                <a:cubicBezTo>
                  <a:pt x="3848202" y="1086940"/>
                  <a:pt x="3613629" y="1023195"/>
                  <a:pt x="3476449" y="1071720"/>
                </a:cubicBezTo>
                <a:cubicBezTo>
                  <a:pt x="3339269" y="1120245"/>
                  <a:pt x="3155457" y="1062056"/>
                  <a:pt x="3059732" y="1071720"/>
                </a:cubicBezTo>
                <a:cubicBezTo>
                  <a:pt x="2964007" y="1081384"/>
                  <a:pt x="2669800" y="1010399"/>
                  <a:pt x="2437510" y="1071720"/>
                </a:cubicBezTo>
                <a:cubicBezTo>
                  <a:pt x="2205220" y="1133041"/>
                  <a:pt x="2126531" y="1022559"/>
                  <a:pt x="1918041" y="1071720"/>
                </a:cubicBezTo>
                <a:cubicBezTo>
                  <a:pt x="1709551" y="1120881"/>
                  <a:pt x="1466418" y="1042828"/>
                  <a:pt x="1244443" y="1071720"/>
                </a:cubicBezTo>
                <a:cubicBezTo>
                  <a:pt x="1022468" y="1100612"/>
                  <a:pt x="952752" y="1033155"/>
                  <a:pt x="827726" y="1071720"/>
                </a:cubicBezTo>
                <a:cubicBezTo>
                  <a:pt x="702700" y="1110285"/>
                  <a:pt x="295234" y="1017376"/>
                  <a:pt x="0" y="1071720"/>
                </a:cubicBezTo>
                <a:cubicBezTo>
                  <a:pt x="-18355" y="915015"/>
                  <a:pt x="23700" y="715411"/>
                  <a:pt x="0" y="557294"/>
                </a:cubicBezTo>
                <a:cubicBezTo>
                  <a:pt x="-23700" y="399177"/>
                  <a:pt x="56398" y="177128"/>
                  <a:pt x="0" y="0"/>
                </a:cubicBezTo>
                <a:close/>
              </a:path>
            </a:pathLst>
          </a:custGeom>
          <a:solidFill>
            <a:schemeClr val="accent5">
              <a:lumMod val="60000"/>
              <a:lumOff val="40000"/>
              <a:alpha val="50000"/>
            </a:schemeClr>
          </a:solidFill>
          <a:ln>
            <a:solidFill>
              <a:schemeClr val="tx1"/>
            </a:solidFill>
            <a:extLst>
              <a:ext uri="{C807C97D-BFC1-408E-A445-0C87EB9F89A2}">
                <ask:lineSketchStyleProps xmlns:ask="http://schemas.microsoft.com/office/drawing/2018/sketchyshapes" sd="3883723538">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Font typeface="Arial" panose="020B0604020202020204" pitchFamily="34" charset="0"/>
              <a:buNone/>
            </a:pPr>
            <a:r>
              <a:rPr lang="en-US" sz="1600" b="1" dirty="0">
                <a:latin typeface="Comic Sans MS" panose="030F0702030302020204" pitchFamily="66" charset="0"/>
              </a:rPr>
              <a:t>- </a:t>
            </a:r>
            <a:r>
              <a:rPr lang="en-US" sz="1600" b="1" dirty="0" err="1">
                <a:latin typeface="Comic Sans MS" panose="030F0702030302020204" pitchFamily="66" charset="0"/>
              </a:rPr>
              <a:t>EarlyStopping</a:t>
            </a:r>
            <a:r>
              <a:rPr lang="en-US" sz="1600" b="1" dirty="0">
                <a:latin typeface="Comic Sans MS" panose="030F0702030302020204" pitchFamily="66" charset="0"/>
              </a:rPr>
              <a:t>: </a:t>
            </a:r>
            <a:r>
              <a:rPr lang="en-US" sz="1600" dirty="0">
                <a:latin typeface="Comic Sans MS" panose="030F0702030302020204" pitchFamily="66" charset="0"/>
              </a:rPr>
              <a:t>Stops training when the validation loss fails to improve after a set number of epochs (patience set to 3), optimizing computational resources and preventing overfitting.</a:t>
            </a:r>
          </a:p>
        </p:txBody>
      </p:sp>
      <p:sp>
        <p:nvSpPr>
          <p:cNvPr id="15" name="Content Placeholder 2">
            <a:extLst>
              <a:ext uri="{FF2B5EF4-FFF2-40B4-BE49-F238E27FC236}">
                <a16:creationId xmlns:a16="http://schemas.microsoft.com/office/drawing/2014/main" id="{B2D4405E-9105-0815-12BE-1E26FF0EE37A}"/>
              </a:ext>
            </a:extLst>
          </p:cNvPr>
          <p:cNvSpPr txBox="1">
            <a:spLocks/>
          </p:cNvSpPr>
          <p:nvPr/>
        </p:nvSpPr>
        <p:spPr>
          <a:xfrm>
            <a:off x="6645894" y="5281088"/>
            <a:ext cx="5137609" cy="1139457"/>
          </a:xfrm>
          <a:custGeom>
            <a:avLst/>
            <a:gdLst>
              <a:gd name="connsiteX0" fmla="*/ 0 w 5137609"/>
              <a:gd name="connsiteY0" fmla="*/ 0 h 1139457"/>
              <a:gd name="connsiteX1" fmla="*/ 416717 w 5137609"/>
              <a:gd name="connsiteY1" fmla="*/ 0 h 1139457"/>
              <a:gd name="connsiteX2" fmla="*/ 1090315 w 5137609"/>
              <a:gd name="connsiteY2" fmla="*/ 0 h 1139457"/>
              <a:gd name="connsiteX3" fmla="*/ 1507032 w 5137609"/>
              <a:gd name="connsiteY3" fmla="*/ 0 h 1139457"/>
              <a:gd name="connsiteX4" fmla="*/ 1975125 w 5137609"/>
              <a:gd name="connsiteY4" fmla="*/ 0 h 1139457"/>
              <a:gd name="connsiteX5" fmla="*/ 2545971 w 5137609"/>
              <a:gd name="connsiteY5" fmla="*/ 0 h 1139457"/>
              <a:gd name="connsiteX6" fmla="*/ 2962688 w 5137609"/>
              <a:gd name="connsiteY6" fmla="*/ 0 h 1139457"/>
              <a:gd name="connsiteX7" fmla="*/ 3636285 w 5137609"/>
              <a:gd name="connsiteY7" fmla="*/ 0 h 1139457"/>
              <a:gd name="connsiteX8" fmla="*/ 4053003 w 5137609"/>
              <a:gd name="connsiteY8" fmla="*/ 0 h 1139457"/>
              <a:gd name="connsiteX9" fmla="*/ 5137609 w 5137609"/>
              <a:gd name="connsiteY9" fmla="*/ 0 h 1139457"/>
              <a:gd name="connsiteX10" fmla="*/ 5137609 w 5137609"/>
              <a:gd name="connsiteY10" fmla="*/ 592518 h 1139457"/>
              <a:gd name="connsiteX11" fmla="*/ 5137609 w 5137609"/>
              <a:gd name="connsiteY11" fmla="*/ 1139457 h 1139457"/>
              <a:gd name="connsiteX12" fmla="*/ 4618140 w 5137609"/>
              <a:gd name="connsiteY12" fmla="*/ 1139457 h 1139457"/>
              <a:gd name="connsiteX13" fmla="*/ 4201422 w 5137609"/>
              <a:gd name="connsiteY13" fmla="*/ 1139457 h 1139457"/>
              <a:gd name="connsiteX14" fmla="*/ 3579201 w 5137609"/>
              <a:gd name="connsiteY14" fmla="*/ 1139457 h 1139457"/>
              <a:gd name="connsiteX15" fmla="*/ 2905603 w 5137609"/>
              <a:gd name="connsiteY15" fmla="*/ 1139457 h 1139457"/>
              <a:gd name="connsiteX16" fmla="*/ 2488886 w 5137609"/>
              <a:gd name="connsiteY16" fmla="*/ 1139457 h 1139457"/>
              <a:gd name="connsiteX17" fmla="*/ 1815289 w 5137609"/>
              <a:gd name="connsiteY17" fmla="*/ 1139457 h 1139457"/>
              <a:gd name="connsiteX18" fmla="*/ 1141691 w 5137609"/>
              <a:gd name="connsiteY18" fmla="*/ 1139457 h 1139457"/>
              <a:gd name="connsiteX19" fmla="*/ 570845 w 5137609"/>
              <a:gd name="connsiteY19" fmla="*/ 1139457 h 1139457"/>
              <a:gd name="connsiteX20" fmla="*/ 0 w 5137609"/>
              <a:gd name="connsiteY20" fmla="*/ 1139457 h 1139457"/>
              <a:gd name="connsiteX21" fmla="*/ 0 w 5137609"/>
              <a:gd name="connsiteY21" fmla="*/ 569729 h 1139457"/>
              <a:gd name="connsiteX22" fmla="*/ 0 w 5137609"/>
              <a:gd name="connsiteY22" fmla="*/ 0 h 113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137609" h="1139457" fill="none" extrusionOk="0">
                <a:moveTo>
                  <a:pt x="0" y="0"/>
                </a:moveTo>
                <a:cubicBezTo>
                  <a:pt x="168928" y="-1214"/>
                  <a:pt x="253710" y="14878"/>
                  <a:pt x="416717" y="0"/>
                </a:cubicBezTo>
                <a:cubicBezTo>
                  <a:pt x="579724" y="-14878"/>
                  <a:pt x="894243" y="10486"/>
                  <a:pt x="1090315" y="0"/>
                </a:cubicBezTo>
                <a:cubicBezTo>
                  <a:pt x="1286387" y="-10486"/>
                  <a:pt x="1409428" y="27012"/>
                  <a:pt x="1507032" y="0"/>
                </a:cubicBezTo>
                <a:cubicBezTo>
                  <a:pt x="1604636" y="-27012"/>
                  <a:pt x="1770417" y="5635"/>
                  <a:pt x="1975125" y="0"/>
                </a:cubicBezTo>
                <a:cubicBezTo>
                  <a:pt x="2179833" y="-5635"/>
                  <a:pt x="2370166" y="40792"/>
                  <a:pt x="2545971" y="0"/>
                </a:cubicBezTo>
                <a:cubicBezTo>
                  <a:pt x="2721776" y="-40792"/>
                  <a:pt x="2809408" y="36779"/>
                  <a:pt x="2962688" y="0"/>
                </a:cubicBezTo>
                <a:cubicBezTo>
                  <a:pt x="3115968" y="-36779"/>
                  <a:pt x="3372250" y="38876"/>
                  <a:pt x="3636285" y="0"/>
                </a:cubicBezTo>
                <a:cubicBezTo>
                  <a:pt x="3900320" y="-38876"/>
                  <a:pt x="3859901" y="36874"/>
                  <a:pt x="4053003" y="0"/>
                </a:cubicBezTo>
                <a:cubicBezTo>
                  <a:pt x="4246105" y="-36874"/>
                  <a:pt x="4748052" y="61681"/>
                  <a:pt x="5137609" y="0"/>
                </a:cubicBezTo>
                <a:cubicBezTo>
                  <a:pt x="5197950" y="143713"/>
                  <a:pt x="5074293" y="432475"/>
                  <a:pt x="5137609" y="592518"/>
                </a:cubicBezTo>
                <a:cubicBezTo>
                  <a:pt x="5200925" y="752561"/>
                  <a:pt x="5117145" y="949712"/>
                  <a:pt x="5137609" y="1139457"/>
                </a:cubicBezTo>
                <a:cubicBezTo>
                  <a:pt x="5029354" y="1154268"/>
                  <a:pt x="4775991" y="1079305"/>
                  <a:pt x="4618140" y="1139457"/>
                </a:cubicBezTo>
                <a:cubicBezTo>
                  <a:pt x="4460289" y="1199609"/>
                  <a:pt x="4342020" y="1123675"/>
                  <a:pt x="4201422" y="1139457"/>
                </a:cubicBezTo>
                <a:cubicBezTo>
                  <a:pt x="4060824" y="1155239"/>
                  <a:pt x="3802496" y="1084092"/>
                  <a:pt x="3579201" y="1139457"/>
                </a:cubicBezTo>
                <a:cubicBezTo>
                  <a:pt x="3355906" y="1194822"/>
                  <a:pt x="3073616" y="1064754"/>
                  <a:pt x="2905603" y="1139457"/>
                </a:cubicBezTo>
                <a:cubicBezTo>
                  <a:pt x="2737590" y="1214160"/>
                  <a:pt x="2580111" y="1132609"/>
                  <a:pt x="2488886" y="1139457"/>
                </a:cubicBezTo>
                <a:cubicBezTo>
                  <a:pt x="2397661" y="1146305"/>
                  <a:pt x="2116114" y="1114547"/>
                  <a:pt x="1815289" y="1139457"/>
                </a:cubicBezTo>
                <a:cubicBezTo>
                  <a:pt x="1514464" y="1164367"/>
                  <a:pt x="1323949" y="1129471"/>
                  <a:pt x="1141691" y="1139457"/>
                </a:cubicBezTo>
                <a:cubicBezTo>
                  <a:pt x="959433" y="1149443"/>
                  <a:pt x="714132" y="1087056"/>
                  <a:pt x="570845" y="1139457"/>
                </a:cubicBezTo>
                <a:cubicBezTo>
                  <a:pt x="427558" y="1191858"/>
                  <a:pt x="136508" y="1098070"/>
                  <a:pt x="0" y="1139457"/>
                </a:cubicBezTo>
                <a:cubicBezTo>
                  <a:pt x="-35301" y="949454"/>
                  <a:pt x="46531" y="807708"/>
                  <a:pt x="0" y="569729"/>
                </a:cubicBezTo>
                <a:cubicBezTo>
                  <a:pt x="-46531" y="331750"/>
                  <a:pt x="58317" y="124159"/>
                  <a:pt x="0" y="0"/>
                </a:cubicBezTo>
                <a:close/>
              </a:path>
              <a:path w="5137609" h="1139457" stroke="0" extrusionOk="0">
                <a:moveTo>
                  <a:pt x="0" y="0"/>
                </a:moveTo>
                <a:cubicBezTo>
                  <a:pt x="231990" y="-23472"/>
                  <a:pt x="465857" y="70772"/>
                  <a:pt x="622222" y="0"/>
                </a:cubicBezTo>
                <a:cubicBezTo>
                  <a:pt x="778587" y="-70772"/>
                  <a:pt x="1070842" y="59137"/>
                  <a:pt x="1193067" y="0"/>
                </a:cubicBezTo>
                <a:cubicBezTo>
                  <a:pt x="1315293" y="-59137"/>
                  <a:pt x="1542672" y="39346"/>
                  <a:pt x="1815289" y="0"/>
                </a:cubicBezTo>
                <a:cubicBezTo>
                  <a:pt x="2087906" y="-39346"/>
                  <a:pt x="2085153" y="48805"/>
                  <a:pt x="2232006" y="0"/>
                </a:cubicBezTo>
                <a:cubicBezTo>
                  <a:pt x="2378859" y="-48805"/>
                  <a:pt x="2535496" y="14821"/>
                  <a:pt x="2648723" y="0"/>
                </a:cubicBezTo>
                <a:cubicBezTo>
                  <a:pt x="2761950" y="-14821"/>
                  <a:pt x="2980520" y="29172"/>
                  <a:pt x="3270944" y="0"/>
                </a:cubicBezTo>
                <a:cubicBezTo>
                  <a:pt x="3561368" y="-29172"/>
                  <a:pt x="3537859" y="23202"/>
                  <a:pt x="3687662" y="0"/>
                </a:cubicBezTo>
                <a:cubicBezTo>
                  <a:pt x="3837465" y="-23202"/>
                  <a:pt x="3907258" y="42536"/>
                  <a:pt x="4104379" y="0"/>
                </a:cubicBezTo>
                <a:cubicBezTo>
                  <a:pt x="4301500" y="-42536"/>
                  <a:pt x="4413954" y="9032"/>
                  <a:pt x="4521096" y="0"/>
                </a:cubicBezTo>
                <a:cubicBezTo>
                  <a:pt x="4628238" y="-9032"/>
                  <a:pt x="4844456" y="72007"/>
                  <a:pt x="5137609" y="0"/>
                </a:cubicBezTo>
                <a:cubicBezTo>
                  <a:pt x="5199096" y="240930"/>
                  <a:pt x="5120054" y="404818"/>
                  <a:pt x="5137609" y="592518"/>
                </a:cubicBezTo>
                <a:cubicBezTo>
                  <a:pt x="5155164" y="780218"/>
                  <a:pt x="5079747" y="1007666"/>
                  <a:pt x="5137609" y="1139457"/>
                </a:cubicBezTo>
                <a:cubicBezTo>
                  <a:pt x="4981133" y="1173255"/>
                  <a:pt x="4830436" y="1088223"/>
                  <a:pt x="4669516" y="1139457"/>
                </a:cubicBezTo>
                <a:cubicBezTo>
                  <a:pt x="4508596" y="1190691"/>
                  <a:pt x="4328230" y="1110499"/>
                  <a:pt x="4098670" y="1139457"/>
                </a:cubicBezTo>
                <a:cubicBezTo>
                  <a:pt x="3869110" y="1168415"/>
                  <a:pt x="3664373" y="1111122"/>
                  <a:pt x="3425073" y="1139457"/>
                </a:cubicBezTo>
                <a:cubicBezTo>
                  <a:pt x="3185773" y="1167792"/>
                  <a:pt x="2904212" y="1131000"/>
                  <a:pt x="2751475" y="1139457"/>
                </a:cubicBezTo>
                <a:cubicBezTo>
                  <a:pt x="2598738" y="1147914"/>
                  <a:pt x="2414504" y="1096333"/>
                  <a:pt x="2283382" y="1139457"/>
                </a:cubicBezTo>
                <a:cubicBezTo>
                  <a:pt x="2152260" y="1182581"/>
                  <a:pt x="2038502" y="1104225"/>
                  <a:pt x="1815289" y="1139457"/>
                </a:cubicBezTo>
                <a:cubicBezTo>
                  <a:pt x="1592076" y="1174689"/>
                  <a:pt x="1494380" y="1135062"/>
                  <a:pt x="1398571" y="1139457"/>
                </a:cubicBezTo>
                <a:cubicBezTo>
                  <a:pt x="1302762" y="1143852"/>
                  <a:pt x="995998" y="1076858"/>
                  <a:pt x="724974" y="1139457"/>
                </a:cubicBezTo>
                <a:cubicBezTo>
                  <a:pt x="453950" y="1202056"/>
                  <a:pt x="269432" y="1104221"/>
                  <a:pt x="0" y="1139457"/>
                </a:cubicBezTo>
                <a:cubicBezTo>
                  <a:pt x="-61614" y="906152"/>
                  <a:pt x="6659" y="822522"/>
                  <a:pt x="0" y="546939"/>
                </a:cubicBezTo>
                <a:cubicBezTo>
                  <a:pt x="-6659" y="271356"/>
                  <a:pt x="10729" y="182085"/>
                  <a:pt x="0" y="0"/>
                </a:cubicBezTo>
                <a:close/>
              </a:path>
            </a:pathLst>
          </a:custGeom>
          <a:solidFill>
            <a:schemeClr val="accent3">
              <a:lumMod val="60000"/>
              <a:lumOff val="40000"/>
              <a:alpha val="50000"/>
            </a:schemeClr>
          </a:solidFill>
          <a:ln>
            <a:solidFill>
              <a:schemeClr val="tx1"/>
            </a:solidFill>
            <a:extLst>
              <a:ext uri="{C807C97D-BFC1-408E-A445-0C87EB9F89A2}">
                <ask:lineSketchStyleProps xmlns:ask="http://schemas.microsoft.com/office/drawing/2018/sketchyshapes" sd="624871677">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Font typeface="Arial" panose="020B0604020202020204" pitchFamily="34" charset="0"/>
              <a:buNone/>
            </a:pPr>
            <a:r>
              <a:rPr lang="en-US" sz="1600" b="1" dirty="0">
                <a:latin typeface="Comic Sans MS" panose="030F0702030302020204" pitchFamily="66" charset="0"/>
              </a:rPr>
              <a:t>- </a:t>
            </a:r>
            <a:r>
              <a:rPr lang="en-US" sz="1600" b="1" dirty="0" err="1">
                <a:latin typeface="Comic Sans MS" panose="030F0702030302020204" pitchFamily="66" charset="0"/>
              </a:rPr>
              <a:t>ReduceLROnPlateau</a:t>
            </a:r>
            <a:r>
              <a:rPr lang="en-US" sz="1600" b="1" dirty="0">
                <a:latin typeface="Comic Sans MS" panose="030F0702030302020204" pitchFamily="66" charset="0"/>
              </a:rPr>
              <a:t>: </a:t>
            </a:r>
            <a:r>
              <a:rPr lang="en-US" sz="1600" dirty="0">
                <a:latin typeface="Comic Sans MS" panose="030F0702030302020204" pitchFamily="66" charset="0"/>
              </a:rPr>
              <a:t>Automatically reduces the learning rate when the validation loss stops improving, which helps refine model adjustments during later stages of training for better outcomes.</a:t>
            </a:r>
          </a:p>
        </p:txBody>
      </p:sp>
      <p:sp>
        <p:nvSpPr>
          <p:cNvPr id="17" name="Rectangle: Rounded Corners 16">
            <a:extLst>
              <a:ext uri="{FF2B5EF4-FFF2-40B4-BE49-F238E27FC236}">
                <a16:creationId xmlns:a16="http://schemas.microsoft.com/office/drawing/2014/main" id="{0A8F8273-52C8-030F-B97E-5834FC55BFB3}"/>
              </a:ext>
            </a:extLst>
          </p:cNvPr>
          <p:cNvSpPr/>
          <p:nvPr/>
        </p:nvSpPr>
        <p:spPr>
          <a:xfrm>
            <a:off x="410445" y="2416634"/>
            <a:ext cx="4434932" cy="1240966"/>
          </a:xfrm>
          <a:prstGeom prst="roundRect">
            <a:avLst/>
          </a:prstGeom>
          <a:solidFill>
            <a:schemeClr val="accent5">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Rectangle: Rounded Corners 17">
            <a:extLst>
              <a:ext uri="{FF2B5EF4-FFF2-40B4-BE49-F238E27FC236}">
                <a16:creationId xmlns:a16="http://schemas.microsoft.com/office/drawing/2014/main" id="{C86125A8-EF22-2884-2725-E125C1F9F03A}"/>
              </a:ext>
            </a:extLst>
          </p:cNvPr>
          <p:cNvSpPr/>
          <p:nvPr/>
        </p:nvSpPr>
        <p:spPr>
          <a:xfrm>
            <a:off x="410445" y="3765034"/>
            <a:ext cx="5135660" cy="1240966"/>
          </a:xfrm>
          <a:prstGeom prst="roundRect">
            <a:avLst/>
          </a:prstGeom>
          <a:solidFill>
            <a:schemeClr val="accent3">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83735306"/>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0383" y="0"/>
            <a:ext cx="8451607"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374517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ain Title">
            <a:extLst>
              <a:ext uri="{FF2B5EF4-FFF2-40B4-BE49-F238E27FC236}">
                <a16:creationId xmlns:a16="http://schemas.microsoft.com/office/drawing/2014/main" id="{5BB79906-57B3-B2A8-0B2A-287F8D0115BF}"/>
              </a:ext>
            </a:extLst>
          </p:cNvPr>
          <p:cNvSpPr txBox="1">
            <a:spLocks/>
          </p:cNvSpPr>
          <p:nvPr/>
        </p:nvSpPr>
        <p:spPr>
          <a:xfrm>
            <a:off x="254859" y="75317"/>
            <a:ext cx="3150158" cy="82467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200" kern="1200" dirty="0">
                <a:solidFill>
                  <a:schemeClr val="bg1"/>
                </a:solidFill>
                <a:latin typeface="Aharoni" panose="02010803020104030203" pitchFamily="2" charset="-79"/>
                <a:cs typeface="Aharoni" panose="02010803020104030203" pitchFamily="2" charset="-79"/>
              </a:rPr>
              <a:t>Model </a:t>
            </a:r>
            <a:r>
              <a:rPr lang="en-US" sz="4800" kern="1200" dirty="0">
                <a:solidFill>
                  <a:schemeClr val="bg1"/>
                </a:solidFill>
                <a:latin typeface="Aharoni" panose="02010803020104030203" pitchFamily="2" charset="-79"/>
                <a:cs typeface="Aharoni" panose="02010803020104030203" pitchFamily="2" charset="-79"/>
              </a:rPr>
              <a:t>3</a:t>
            </a:r>
          </a:p>
        </p:txBody>
      </p:sp>
      <p:pic>
        <p:nvPicPr>
          <p:cNvPr id="4" name="Background" descr="A close-up of many dots&#10;&#10;Description automatically generated">
            <a:extLst>
              <a:ext uri="{FF2B5EF4-FFF2-40B4-BE49-F238E27FC236}">
                <a16:creationId xmlns:a16="http://schemas.microsoft.com/office/drawing/2014/main" id="{3820A719-E4F4-930B-2052-5AAC51288AA6}"/>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l="23118" r="7560"/>
          <a:stretch/>
        </p:blipFill>
        <p:spPr>
          <a:xfrm>
            <a:off x="3737969" y="-10244"/>
            <a:ext cx="8451615" cy="6857990"/>
          </a:xfrm>
          <a:prstGeom prst="rect">
            <a:avLst/>
          </a:prstGeom>
        </p:spPr>
      </p:pic>
      <p:sp>
        <p:nvSpPr>
          <p:cNvPr id="23" name="TextBox 1      _____1_____">
            <a:extLst>
              <a:ext uri="{FF2B5EF4-FFF2-40B4-BE49-F238E27FC236}">
                <a16:creationId xmlns:a16="http://schemas.microsoft.com/office/drawing/2014/main" id="{7E2B0ABF-F332-7AF8-9C69-978105366DBE}"/>
              </a:ext>
            </a:extLst>
          </p:cNvPr>
          <p:cNvSpPr txBox="1"/>
          <p:nvPr/>
        </p:nvSpPr>
        <p:spPr>
          <a:xfrm>
            <a:off x="77540" y="1252679"/>
            <a:ext cx="3740374" cy="5873596"/>
          </a:xfrm>
          <a:prstGeom prst="rect">
            <a:avLst/>
          </a:prstGeom>
          <a:noFill/>
        </p:spPr>
        <p:txBody>
          <a:bodyPr wrap="square" rtlCol="0">
            <a:spAutoFit/>
          </a:bodyPr>
          <a:lstStyle/>
          <a:p>
            <a:pPr eaLnBrk="0" fontAlgn="base" hangingPunct="0">
              <a:lnSpc>
                <a:spcPct val="150000"/>
              </a:lnSpc>
              <a:spcBef>
                <a:spcPct val="0"/>
              </a:spcBef>
              <a:spcAft>
                <a:spcPct val="0"/>
              </a:spcAft>
            </a:pPr>
            <a:r>
              <a:rPr lang="en-US" altLang="en-US" sz="1400" dirty="0">
                <a:solidFill>
                  <a:schemeClr val="bg1"/>
                </a:solidFill>
                <a:latin typeface="Comic Sans MS" panose="030F0702030302020204" pitchFamily="66" charset="0"/>
              </a:rPr>
              <a:t>- Batch Size = 128 </a:t>
            </a:r>
            <a:r>
              <a:rPr lang="en-US" altLang="en-US" sz="1400" dirty="0">
                <a:solidFill>
                  <a:schemeClr val="accent5">
                    <a:lumMod val="60000"/>
                    <a:lumOff val="40000"/>
                  </a:schemeClr>
                </a:solidFill>
                <a:latin typeface="Comic Sans MS" panose="030F0702030302020204" pitchFamily="66" charset="0"/>
              </a:rPr>
              <a:t>(Reduced)</a:t>
            </a:r>
            <a:endParaRPr lang="en-US" altLang="en-US" sz="1400" dirty="0">
              <a:solidFill>
                <a:schemeClr val="bg1"/>
              </a:solidFill>
              <a:latin typeface="Comic Sans MS" panose="030F0702030302020204" pitchFamily="66" charset="0"/>
            </a:endParaRPr>
          </a:p>
          <a:p>
            <a:pPr lvl="0" eaLnBrk="0" fontAlgn="base" hangingPunct="0">
              <a:lnSpc>
                <a:spcPct val="150000"/>
              </a:lnSpc>
              <a:spcBef>
                <a:spcPct val="0"/>
              </a:spcBef>
              <a:spcAft>
                <a:spcPct val="0"/>
              </a:spcAft>
            </a:pPr>
            <a:r>
              <a:rPr kumimoji="0" lang="en-US" altLang="en-US" sz="1400" i="0" u="none" strike="noStrike" cap="none" normalizeH="0" baseline="0" dirty="0">
                <a:ln>
                  <a:noFill/>
                </a:ln>
                <a:solidFill>
                  <a:schemeClr val="bg1"/>
                </a:solidFill>
                <a:effectLst/>
                <a:latin typeface="Comic Sans MS" panose="030F0702030302020204" pitchFamily="66" charset="0"/>
              </a:rPr>
              <a:t>- CNN Layers: </a:t>
            </a:r>
            <a:r>
              <a:rPr lang="en-US" altLang="en-US" sz="1400" dirty="0">
                <a:solidFill>
                  <a:schemeClr val="bg1"/>
                </a:solidFill>
                <a:latin typeface="Comic Sans MS" panose="030F0702030302020204" pitchFamily="66" charset="0"/>
              </a:rPr>
              <a:t>4 </a:t>
            </a:r>
            <a:r>
              <a:rPr lang="en-US" altLang="en-US" sz="1400" dirty="0">
                <a:solidFill>
                  <a:schemeClr val="accent5">
                    <a:lumMod val="60000"/>
                    <a:lumOff val="40000"/>
                  </a:schemeClr>
                </a:solidFill>
                <a:latin typeface="Comic Sans MS" panose="030F0702030302020204" pitchFamily="66" charset="0"/>
              </a:rPr>
              <a:t>(Reduced)</a:t>
            </a:r>
            <a:endParaRPr kumimoji="0" lang="en-US" altLang="en-US" sz="1400" i="0" u="none" strike="noStrike" cap="none" normalizeH="0" baseline="0" dirty="0">
              <a:ln>
                <a:noFill/>
              </a:ln>
              <a:solidFill>
                <a:schemeClr val="bg1"/>
              </a:solidFill>
              <a:effectLst/>
              <a:latin typeface="Comic Sans MS" panose="030F0702030302020204" pitchFamily="66" charset="0"/>
            </a:endParaRPr>
          </a:p>
          <a:p>
            <a:pPr eaLnBrk="0" fontAlgn="base" hangingPunct="0">
              <a:lnSpc>
                <a:spcPct val="150000"/>
              </a:lnSpc>
              <a:spcBef>
                <a:spcPct val="0"/>
              </a:spcBef>
              <a:spcAft>
                <a:spcPct val="0"/>
              </a:spcAft>
            </a:pPr>
            <a:r>
              <a:rPr kumimoji="0" lang="en-US" altLang="en-US" sz="1400" i="0" u="none" strike="noStrike" cap="none" normalizeH="0" baseline="0" dirty="0">
                <a:ln>
                  <a:noFill/>
                </a:ln>
                <a:solidFill>
                  <a:schemeClr val="bg1"/>
                </a:solidFill>
                <a:effectLst/>
                <a:latin typeface="Comic Sans MS" panose="030F0702030302020204" pitchFamily="66" charset="0"/>
              </a:rPr>
              <a:t>- Dense Layers: 3</a:t>
            </a:r>
          </a:p>
          <a:p>
            <a:pPr eaLnBrk="0" fontAlgn="base" hangingPunct="0">
              <a:lnSpc>
                <a:spcPct val="150000"/>
              </a:lnSpc>
              <a:spcBef>
                <a:spcPct val="0"/>
              </a:spcBef>
              <a:spcAft>
                <a:spcPct val="0"/>
              </a:spcAft>
            </a:pPr>
            <a:r>
              <a:rPr lang="en-US" altLang="en-US" sz="1400" dirty="0">
                <a:solidFill>
                  <a:schemeClr val="bg1"/>
                </a:solidFill>
                <a:latin typeface="Comic Sans MS" panose="030F0702030302020204" pitchFamily="66" charset="0"/>
              </a:rPr>
              <a:t>- Activation: </a:t>
            </a:r>
            <a:r>
              <a:rPr lang="en-US" altLang="en-US" sz="1400" dirty="0" err="1">
                <a:solidFill>
                  <a:schemeClr val="bg1"/>
                </a:solidFill>
                <a:latin typeface="Comic Sans MS" panose="030F0702030302020204" pitchFamily="66" charset="0"/>
              </a:rPr>
              <a:t>relu</a:t>
            </a:r>
            <a:r>
              <a:rPr lang="en-US" altLang="en-US" sz="1400" dirty="0">
                <a:solidFill>
                  <a:schemeClr val="bg1"/>
                </a:solidFill>
                <a:latin typeface="Comic Sans MS" panose="030F0702030302020204" pitchFamily="66" charset="0"/>
              </a:rPr>
              <a:t> </a:t>
            </a:r>
            <a:endParaRPr lang="en-US" altLang="en-US" sz="1400" dirty="0">
              <a:solidFill>
                <a:schemeClr val="accent5">
                  <a:lumMod val="60000"/>
                  <a:lumOff val="40000"/>
                </a:schemeClr>
              </a:solidFill>
              <a:latin typeface="Comic Sans MS" panose="030F0702030302020204" pitchFamily="66" charset="0"/>
            </a:endParaRPr>
          </a:p>
          <a:p>
            <a:pPr eaLnBrk="0" fontAlgn="base" hangingPunct="0">
              <a:lnSpc>
                <a:spcPct val="150000"/>
              </a:lnSpc>
              <a:spcBef>
                <a:spcPct val="0"/>
              </a:spcBef>
              <a:spcAft>
                <a:spcPct val="0"/>
              </a:spcAft>
            </a:pPr>
            <a:r>
              <a:rPr lang="en-US" altLang="en-US" sz="1400" dirty="0">
                <a:solidFill>
                  <a:schemeClr val="bg1"/>
                </a:solidFill>
                <a:latin typeface="Comic Sans MS" panose="030F0702030302020204" pitchFamily="66" charset="0"/>
              </a:rPr>
              <a:t>- Number of filters in Conv2D: </a:t>
            </a:r>
            <a:r>
              <a:rPr lang="en-US" altLang="en-US" sz="1400" dirty="0">
                <a:solidFill>
                  <a:schemeClr val="accent5">
                    <a:lumMod val="60000"/>
                    <a:lumOff val="40000"/>
                  </a:schemeClr>
                </a:solidFill>
                <a:latin typeface="Comic Sans MS" panose="030F0702030302020204" pitchFamily="66" charset="0"/>
              </a:rPr>
              <a:t>Changed</a:t>
            </a:r>
          </a:p>
          <a:p>
            <a:pPr eaLnBrk="0" fontAlgn="base" hangingPunct="0">
              <a:lnSpc>
                <a:spcPct val="150000"/>
              </a:lnSpc>
              <a:spcBef>
                <a:spcPct val="0"/>
              </a:spcBef>
              <a:spcAft>
                <a:spcPct val="0"/>
              </a:spcAft>
            </a:pPr>
            <a:r>
              <a:rPr lang="en-US" altLang="en-US" sz="1400" dirty="0">
                <a:solidFill>
                  <a:schemeClr val="bg1"/>
                </a:solidFill>
                <a:latin typeface="Comic Sans MS" panose="030F0702030302020204" pitchFamily="66" charset="0"/>
              </a:rPr>
              <a:t>- Optimizer: Adam</a:t>
            </a:r>
            <a:endParaRPr lang="en-US" altLang="en-US" sz="1400" dirty="0">
              <a:solidFill>
                <a:schemeClr val="accent5">
                  <a:lumMod val="60000"/>
                  <a:lumOff val="40000"/>
                </a:schemeClr>
              </a:solidFill>
              <a:latin typeface="Comic Sans MS" panose="030F0702030302020204" pitchFamily="66" charset="0"/>
            </a:endParaRPr>
          </a:p>
          <a:p>
            <a:pPr eaLnBrk="0" fontAlgn="base" hangingPunct="0">
              <a:lnSpc>
                <a:spcPct val="150000"/>
              </a:lnSpc>
              <a:spcBef>
                <a:spcPct val="0"/>
              </a:spcBef>
              <a:spcAft>
                <a:spcPct val="0"/>
              </a:spcAft>
            </a:pPr>
            <a:r>
              <a:rPr lang="en-US" altLang="en-US" sz="1400" dirty="0">
                <a:solidFill>
                  <a:schemeClr val="bg1"/>
                </a:solidFill>
                <a:latin typeface="Comic Sans MS" panose="030F0702030302020204" pitchFamily="66" charset="0"/>
              </a:rPr>
              <a:t>- learning rate: 0.0001 </a:t>
            </a:r>
            <a:r>
              <a:rPr lang="en-US" altLang="en-US" sz="1400" dirty="0">
                <a:solidFill>
                  <a:schemeClr val="accent5">
                    <a:lumMod val="60000"/>
                    <a:lumOff val="40000"/>
                  </a:schemeClr>
                </a:solidFill>
                <a:latin typeface="Comic Sans MS" panose="030F0702030302020204" pitchFamily="66" charset="0"/>
              </a:rPr>
              <a:t>(Changed)</a:t>
            </a:r>
          </a:p>
          <a:p>
            <a:pPr eaLnBrk="0" fontAlgn="base" hangingPunct="0">
              <a:lnSpc>
                <a:spcPct val="150000"/>
              </a:lnSpc>
              <a:spcBef>
                <a:spcPct val="0"/>
              </a:spcBef>
              <a:spcAft>
                <a:spcPct val="0"/>
              </a:spcAft>
            </a:pPr>
            <a:r>
              <a:rPr lang="en-US" altLang="en-US" sz="1400" dirty="0">
                <a:solidFill>
                  <a:schemeClr val="bg1"/>
                </a:solidFill>
                <a:latin typeface="Comic Sans MS" panose="030F0702030302020204" pitchFamily="66" charset="0"/>
              </a:rPr>
              <a:t>- Number of neurons in Dense: : </a:t>
            </a:r>
            <a:r>
              <a:rPr lang="en-US" altLang="en-US" sz="1400" dirty="0">
                <a:solidFill>
                  <a:schemeClr val="accent5">
                    <a:lumMod val="60000"/>
                    <a:lumOff val="40000"/>
                  </a:schemeClr>
                </a:solidFill>
                <a:latin typeface="Comic Sans MS" panose="030F0702030302020204" pitchFamily="66" charset="0"/>
              </a:rPr>
              <a:t>Changed</a:t>
            </a:r>
          </a:p>
          <a:p>
            <a:pPr marL="285750" indent="-285750" eaLnBrk="0" fontAlgn="base" hangingPunct="0">
              <a:lnSpc>
                <a:spcPct val="150000"/>
              </a:lnSpc>
              <a:spcBef>
                <a:spcPct val="0"/>
              </a:spcBef>
              <a:spcAft>
                <a:spcPct val="0"/>
              </a:spcAft>
              <a:buFontTx/>
              <a:buChar char="-"/>
            </a:pPr>
            <a:r>
              <a:rPr lang="en-US" altLang="en-US" sz="1400" dirty="0">
                <a:solidFill>
                  <a:schemeClr val="bg1"/>
                </a:solidFill>
                <a:latin typeface="Comic Sans MS" panose="030F0702030302020204" pitchFamily="66" charset="0"/>
              </a:rPr>
              <a:t>Pooling Layer: AveragePooling2D </a:t>
            </a:r>
            <a:r>
              <a:rPr lang="en-US" altLang="en-US" sz="1400" dirty="0">
                <a:solidFill>
                  <a:schemeClr val="accent5">
                    <a:lumMod val="60000"/>
                    <a:lumOff val="40000"/>
                  </a:schemeClr>
                </a:solidFill>
                <a:latin typeface="Comic Sans MS" panose="030F0702030302020204" pitchFamily="66" charset="0"/>
              </a:rPr>
              <a:t>(Changed from MaxPooling2D)</a:t>
            </a:r>
          </a:p>
          <a:p>
            <a:pPr marL="285750" indent="-285750" eaLnBrk="0" fontAlgn="base" hangingPunct="0">
              <a:lnSpc>
                <a:spcPct val="150000"/>
              </a:lnSpc>
              <a:spcBef>
                <a:spcPct val="0"/>
              </a:spcBef>
              <a:spcAft>
                <a:spcPct val="0"/>
              </a:spcAft>
              <a:buFontTx/>
              <a:buChar char="-"/>
            </a:pPr>
            <a:r>
              <a:rPr lang="en-US" altLang="en-US" sz="1400" dirty="0">
                <a:solidFill>
                  <a:schemeClr val="bg1"/>
                </a:solidFill>
                <a:latin typeface="Comic Sans MS" panose="030F0702030302020204" pitchFamily="66" charset="0"/>
              </a:rPr>
              <a:t>Dropout layers </a:t>
            </a:r>
            <a:r>
              <a:rPr lang="en-US" altLang="en-US" sz="1400" dirty="0">
                <a:solidFill>
                  <a:schemeClr val="accent5">
                    <a:lumMod val="60000"/>
                    <a:lumOff val="40000"/>
                  </a:schemeClr>
                </a:solidFill>
                <a:latin typeface="Comic Sans MS" panose="030F0702030302020204" pitchFamily="66" charset="0"/>
              </a:rPr>
              <a:t>(Added) - (0.15 for CNN layers, 0.30 for dense layers).</a:t>
            </a:r>
          </a:p>
          <a:p>
            <a:pPr marL="285750" indent="-285750" eaLnBrk="0" fontAlgn="base" hangingPunct="0">
              <a:lnSpc>
                <a:spcPct val="150000"/>
              </a:lnSpc>
              <a:spcBef>
                <a:spcPct val="0"/>
              </a:spcBef>
              <a:spcAft>
                <a:spcPct val="0"/>
              </a:spcAft>
              <a:buFont typeface="Wingdings" panose="05000000000000000000" pitchFamily="2" charset="2"/>
              <a:buChar char="ü"/>
            </a:pPr>
            <a:r>
              <a:rPr lang="en-US" altLang="en-US" sz="1400" dirty="0" err="1">
                <a:solidFill>
                  <a:schemeClr val="bg1"/>
                </a:solidFill>
                <a:latin typeface="Comic Sans MS" panose="030F0702030302020204" pitchFamily="66" charset="0"/>
              </a:rPr>
              <a:t>BatchNormalization</a:t>
            </a:r>
            <a:endParaRPr lang="en-US" altLang="en-US" sz="1400" dirty="0">
              <a:solidFill>
                <a:schemeClr val="bg1"/>
              </a:solidFill>
              <a:latin typeface="Comic Sans MS" panose="030F0702030302020204" pitchFamily="66" charset="0"/>
            </a:endParaRPr>
          </a:p>
          <a:p>
            <a:pPr marL="285750" indent="-285750" eaLnBrk="0" fontAlgn="base" hangingPunct="0">
              <a:lnSpc>
                <a:spcPct val="150000"/>
              </a:lnSpc>
              <a:spcBef>
                <a:spcPct val="0"/>
              </a:spcBef>
              <a:spcAft>
                <a:spcPct val="0"/>
              </a:spcAft>
              <a:buFont typeface="Wingdings" panose="05000000000000000000" pitchFamily="2" charset="2"/>
              <a:buChar char="ü"/>
            </a:pPr>
            <a:r>
              <a:rPr lang="en-US" altLang="en-US" sz="1400" dirty="0">
                <a:solidFill>
                  <a:schemeClr val="bg1"/>
                </a:solidFill>
                <a:latin typeface="Comic Sans MS" panose="030F0702030302020204" pitchFamily="66" charset="0"/>
              </a:rPr>
              <a:t>Padding </a:t>
            </a:r>
          </a:p>
          <a:p>
            <a:pPr marL="285750" indent="-285750" eaLnBrk="0" fontAlgn="base" hangingPunct="0">
              <a:lnSpc>
                <a:spcPct val="150000"/>
              </a:lnSpc>
              <a:spcBef>
                <a:spcPct val="0"/>
              </a:spcBef>
              <a:spcAft>
                <a:spcPct val="0"/>
              </a:spcAft>
              <a:buFont typeface="Wingdings" panose="05000000000000000000" pitchFamily="2" charset="2"/>
              <a:buChar char="ü"/>
            </a:pPr>
            <a:r>
              <a:rPr lang="en-US" altLang="en-US" sz="1400" dirty="0">
                <a:solidFill>
                  <a:schemeClr val="bg1"/>
                </a:solidFill>
                <a:latin typeface="Comic Sans MS" panose="030F0702030302020204" pitchFamily="66" charset="0"/>
              </a:rPr>
              <a:t>Learning Rate Reduction</a:t>
            </a:r>
          </a:p>
          <a:p>
            <a:pPr marL="285750" indent="-285750" eaLnBrk="0" fontAlgn="base" hangingPunct="0">
              <a:lnSpc>
                <a:spcPct val="150000"/>
              </a:lnSpc>
              <a:spcBef>
                <a:spcPct val="0"/>
              </a:spcBef>
              <a:spcAft>
                <a:spcPct val="0"/>
              </a:spcAft>
              <a:buFontTx/>
              <a:buChar char="-"/>
            </a:pPr>
            <a:r>
              <a:rPr lang="en-US" altLang="en-US" sz="1400" dirty="0" err="1">
                <a:solidFill>
                  <a:schemeClr val="bg1"/>
                </a:solidFill>
                <a:latin typeface="Comic Sans MS" panose="030F0702030302020204" pitchFamily="66" charset="0"/>
              </a:rPr>
              <a:t>EarlyStopping</a:t>
            </a:r>
            <a:r>
              <a:rPr lang="en-US" altLang="en-US" sz="1400" dirty="0">
                <a:solidFill>
                  <a:schemeClr val="accent5">
                    <a:lumMod val="60000"/>
                    <a:lumOff val="40000"/>
                  </a:schemeClr>
                </a:solidFill>
                <a:latin typeface="Comic Sans MS" panose="030F0702030302020204" pitchFamily="66" charset="0"/>
              </a:rPr>
              <a:t> (Added)</a:t>
            </a:r>
          </a:p>
          <a:p>
            <a:pPr marL="285750" indent="-285750" eaLnBrk="0" fontAlgn="base" hangingPunct="0">
              <a:lnSpc>
                <a:spcPct val="150000"/>
              </a:lnSpc>
              <a:spcBef>
                <a:spcPct val="0"/>
              </a:spcBef>
              <a:spcAft>
                <a:spcPct val="0"/>
              </a:spcAft>
              <a:buFontTx/>
              <a:buChar char="-"/>
            </a:pPr>
            <a:r>
              <a:rPr lang="en-US" altLang="en-US" sz="1400" dirty="0" err="1">
                <a:solidFill>
                  <a:schemeClr val="bg1"/>
                </a:solidFill>
                <a:latin typeface="Comic Sans MS" panose="030F0702030302020204" pitchFamily="66" charset="0"/>
              </a:rPr>
              <a:t>ModelCheckpoint</a:t>
            </a:r>
            <a:r>
              <a:rPr lang="en-US" altLang="en-US" sz="1400" dirty="0">
                <a:solidFill>
                  <a:schemeClr val="accent5">
                    <a:lumMod val="60000"/>
                    <a:lumOff val="40000"/>
                  </a:schemeClr>
                </a:solidFill>
                <a:latin typeface="Comic Sans MS" panose="030F0702030302020204" pitchFamily="66" charset="0"/>
              </a:rPr>
              <a:t> (Added)</a:t>
            </a:r>
          </a:p>
          <a:p>
            <a:pPr marL="285750" indent="-285750" eaLnBrk="0" fontAlgn="base" hangingPunct="0">
              <a:lnSpc>
                <a:spcPct val="150000"/>
              </a:lnSpc>
              <a:spcBef>
                <a:spcPct val="0"/>
              </a:spcBef>
              <a:spcAft>
                <a:spcPct val="0"/>
              </a:spcAft>
              <a:buFontTx/>
              <a:buChar char="-"/>
            </a:pPr>
            <a:endParaRPr lang="en-US" altLang="en-US" sz="1400" dirty="0">
              <a:solidFill>
                <a:schemeClr val="accent5">
                  <a:lumMod val="60000"/>
                  <a:lumOff val="40000"/>
                </a:schemeClr>
              </a:solidFill>
              <a:latin typeface="Comic Sans MS" panose="030F0702030302020204" pitchFamily="66" charset="0"/>
            </a:endParaRPr>
          </a:p>
        </p:txBody>
      </p:sp>
      <p:sp>
        <p:nvSpPr>
          <p:cNvPr id="17" name="Title 1           _____1_____">
            <a:extLst>
              <a:ext uri="{FF2B5EF4-FFF2-40B4-BE49-F238E27FC236}">
                <a16:creationId xmlns:a16="http://schemas.microsoft.com/office/drawing/2014/main" id="{130B2EA7-32AD-A5D4-A600-DF6780AE82E4}"/>
              </a:ext>
            </a:extLst>
          </p:cNvPr>
          <p:cNvSpPr txBox="1">
            <a:spLocks/>
          </p:cNvSpPr>
          <p:nvPr/>
        </p:nvSpPr>
        <p:spPr>
          <a:xfrm>
            <a:off x="227066" y="765799"/>
            <a:ext cx="2814801" cy="5544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200" kern="1200" dirty="0">
                <a:solidFill>
                  <a:schemeClr val="accent4">
                    <a:lumMod val="60000"/>
                    <a:lumOff val="40000"/>
                  </a:schemeClr>
                </a:solidFill>
                <a:latin typeface="Aharoni" panose="02010803020104030203" pitchFamily="2" charset="-79"/>
                <a:cs typeface="Aharoni" panose="02010803020104030203" pitchFamily="2" charset="-79"/>
              </a:rPr>
              <a:t>Architecture</a:t>
            </a:r>
          </a:p>
        </p:txBody>
      </p:sp>
      <p:pic>
        <p:nvPicPr>
          <p:cNvPr id="5" name="Picture 4       _____1_____" descr="A screen shot of a computer code&#10;&#10;Description automatically generated">
            <a:extLst>
              <a:ext uri="{FF2B5EF4-FFF2-40B4-BE49-F238E27FC236}">
                <a16:creationId xmlns:a16="http://schemas.microsoft.com/office/drawing/2014/main" id="{1D38F76D-EFD6-E023-387B-5B5477E426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0375" y="2925184"/>
            <a:ext cx="5739476" cy="3922562"/>
          </a:xfrm>
          <a:prstGeom prst="rect">
            <a:avLst/>
          </a:prstGeom>
          <a:ln>
            <a:noFill/>
          </a:ln>
          <a:effectLst>
            <a:outerShdw blurRad="292100" dist="139700" dir="2700000" algn="tl" rotWithShape="0">
              <a:srgbClr val="333333">
                <a:alpha val="65000"/>
              </a:srgbClr>
            </a:outerShdw>
          </a:effectLst>
        </p:spPr>
      </p:pic>
      <p:pic>
        <p:nvPicPr>
          <p:cNvPr id="3" name="Picture 1      _____1_____">
            <a:extLst>
              <a:ext uri="{FF2B5EF4-FFF2-40B4-BE49-F238E27FC236}">
                <a16:creationId xmlns:a16="http://schemas.microsoft.com/office/drawing/2014/main" id="{0C818853-684F-C133-3ADB-71DC0B916AB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249283" y="10254"/>
            <a:ext cx="4832351" cy="5656365"/>
          </a:xfrm>
          <a:prstGeom prst="rect">
            <a:avLst/>
          </a:prstGeom>
          <a:ln>
            <a:noFill/>
          </a:ln>
          <a:effectLst>
            <a:outerShdw blurRad="292100" dist="139700" dir="2700000" algn="tl" rotWithShape="0">
              <a:srgbClr val="333333">
                <a:alpha val="65000"/>
              </a:srgbClr>
            </a:outerShdw>
          </a:effectLst>
        </p:spPr>
      </p:pic>
      <p:sp>
        <p:nvSpPr>
          <p:cNvPr id="13" name="Arrow2        _____1_____">
            <a:extLst>
              <a:ext uri="{FF2B5EF4-FFF2-40B4-BE49-F238E27FC236}">
                <a16:creationId xmlns:a16="http://schemas.microsoft.com/office/drawing/2014/main" id="{9D4388BF-6B5D-B5D3-E21A-0653CE460D2E}"/>
              </a:ext>
            </a:extLst>
          </p:cNvPr>
          <p:cNvSpPr/>
          <p:nvPr/>
        </p:nvSpPr>
        <p:spPr>
          <a:xfrm rot="10800000">
            <a:off x="6103830" y="5569657"/>
            <a:ext cx="954769" cy="315576"/>
          </a:xfrm>
          <a:prstGeom prst="utur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_____1_____">
            <a:extLst>
              <a:ext uri="{FF2B5EF4-FFF2-40B4-BE49-F238E27FC236}">
                <a16:creationId xmlns:a16="http://schemas.microsoft.com/office/drawing/2014/main" id="{559801C1-607C-98E6-210F-520452DA35CF}"/>
              </a:ext>
            </a:extLst>
          </p:cNvPr>
          <p:cNvSpPr/>
          <p:nvPr/>
        </p:nvSpPr>
        <p:spPr>
          <a:xfrm rot="10800000" flipV="1">
            <a:off x="5149060" y="2690299"/>
            <a:ext cx="954769" cy="296274"/>
          </a:xfrm>
          <a:prstGeom prst="utur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9" name="Picture 18   _____1_____" descr="A screenshot of a computer program&#10;&#10;Description automatically generated" hidden="1">
            <a:extLst>
              <a:ext uri="{FF2B5EF4-FFF2-40B4-BE49-F238E27FC236}">
                <a16:creationId xmlns:a16="http://schemas.microsoft.com/office/drawing/2014/main" id="{3B227BC4-6E8B-CE65-FBB4-195D9CC502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53692" y="903567"/>
            <a:ext cx="7955969" cy="4823878"/>
          </a:xfrm>
          <a:prstGeom prst="rect">
            <a:avLst/>
          </a:prstGeom>
        </p:spPr>
      </p:pic>
      <p:sp>
        <p:nvSpPr>
          <p:cNvPr id="21" name="Title 2            _____2_____" hidden="1">
            <a:extLst>
              <a:ext uri="{FF2B5EF4-FFF2-40B4-BE49-F238E27FC236}">
                <a16:creationId xmlns:a16="http://schemas.microsoft.com/office/drawing/2014/main" id="{B8797529-E15F-D724-C263-69C8EEF9A6D9}"/>
              </a:ext>
            </a:extLst>
          </p:cNvPr>
          <p:cNvSpPr txBox="1">
            <a:spLocks/>
          </p:cNvSpPr>
          <p:nvPr/>
        </p:nvSpPr>
        <p:spPr>
          <a:xfrm>
            <a:off x="254859" y="933855"/>
            <a:ext cx="2814801" cy="5544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200" dirty="0">
                <a:solidFill>
                  <a:schemeClr val="accent4">
                    <a:lumMod val="60000"/>
                    <a:lumOff val="40000"/>
                  </a:schemeClr>
                </a:solidFill>
                <a:latin typeface="Aharoni" panose="02010803020104030203" pitchFamily="2" charset="-79"/>
                <a:cs typeface="Aharoni" panose="02010803020104030203" pitchFamily="2" charset="-79"/>
              </a:rPr>
              <a:t>Results</a:t>
            </a:r>
            <a:endParaRPr lang="en-US" sz="3200" kern="1200" dirty="0">
              <a:solidFill>
                <a:schemeClr val="accent4">
                  <a:lumMod val="60000"/>
                  <a:lumOff val="40000"/>
                </a:schemeClr>
              </a:solidFill>
              <a:latin typeface="Aharoni" panose="02010803020104030203" pitchFamily="2" charset="-79"/>
              <a:cs typeface="Aharoni" panose="02010803020104030203" pitchFamily="2" charset="-79"/>
            </a:endParaRPr>
          </a:p>
        </p:txBody>
      </p:sp>
      <p:sp>
        <p:nvSpPr>
          <p:cNvPr id="22" name="TextBox 2     _____2_____" hidden="1">
            <a:extLst>
              <a:ext uri="{FF2B5EF4-FFF2-40B4-BE49-F238E27FC236}">
                <a16:creationId xmlns:a16="http://schemas.microsoft.com/office/drawing/2014/main" id="{FA7B645B-3193-A967-753C-A34637FE06ED}"/>
              </a:ext>
            </a:extLst>
          </p:cNvPr>
          <p:cNvSpPr txBox="1">
            <a:spLocks/>
          </p:cNvSpPr>
          <p:nvPr/>
        </p:nvSpPr>
        <p:spPr>
          <a:xfrm>
            <a:off x="213327" y="1758527"/>
            <a:ext cx="3369671" cy="2227726"/>
          </a:xfrm>
          <a:prstGeom prst="rect">
            <a:avLst/>
          </a:prstGeom>
          <a:noFill/>
        </p:spPr>
        <p:txBody>
          <a:bodyPr wrap="square" rtlCol="0">
            <a:spAutoFit/>
          </a:bodyPr>
          <a:lstStyle/>
          <a:p>
            <a:pPr lvl="0" eaLnBrk="0" fontAlgn="base" hangingPunct="0">
              <a:lnSpc>
                <a:spcPct val="200000"/>
              </a:lnSpc>
              <a:spcBef>
                <a:spcPct val="0"/>
              </a:spcBef>
              <a:spcAft>
                <a:spcPct val="0"/>
              </a:spcAft>
            </a:pPr>
            <a:r>
              <a:rPr lang="en-US" altLang="en-US" dirty="0">
                <a:solidFill>
                  <a:schemeClr val="bg1"/>
                </a:solidFill>
                <a:latin typeface="Comic Sans MS" panose="030F0702030302020204" pitchFamily="66" charset="0"/>
              </a:rPr>
              <a:t>Training </a:t>
            </a:r>
            <a:r>
              <a:rPr kumimoji="0" lang="en-US" altLang="en-US" sz="1800" i="0" u="none" strike="noStrike" cap="none" normalizeH="0" baseline="0" dirty="0">
                <a:ln>
                  <a:noFill/>
                </a:ln>
                <a:solidFill>
                  <a:schemeClr val="bg1"/>
                </a:solidFill>
                <a:effectLst/>
                <a:latin typeface="Comic Sans MS" panose="030F0702030302020204" pitchFamily="66" charset="0"/>
              </a:rPr>
              <a:t>Accuracy: </a:t>
            </a:r>
            <a:r>
              <a:rPr lang="en-US" altLang="en-US" b="1" dirty="0">
                <a:solidFill>
                  <a:schemeClr val="bg1"/>
                </a:solidFill>
                <a:latin typeface="Comic Sans MS" panose="030F0702030302020204" pitchFamily="66" charset="0"/>
              </a:rPr>
              <a:t>72.82</a:t>
            </a:r>
            <a:r>
              <a:rPr kumimoji="0" lang="en-US" altLang="en-US" sz="1800" b="1" i="0" u="none" strike="noStrike" cap="none" normalizeH="0" baseline="0" dirty="0">
                <a:ln>
                  <a:noFill/>
                </a:ln>
                <a:solidFill>
                  <a:schemeClr val="bg1"/>
                </a:solidFill>
                <a:effectLst/>
                <a:latin typeface="Comic Sans MS" panose="030F0702030302020204" pitchFamily="66" charset="0"/>
              </a:rPr>
              <a:t>%</a:t>
            </a:r>
          </a:p>
          <a:p>
            <a:pPr lvl="0" eaLnBrk="0" fontAlgn="base" hangingPunct="0">
              <a:lnSpc>
                <a:spcPct val="200000"/>
              </a:lnSpc>
              <a:spcBef>
                <a:spcPct val="0"/>
              </a:spcBef>
              <a:spcAft>
                <a:spcPct val="0"/>
              </a:spcAft>
            </a:pPr>
            <a:r>
              <a:rPr kumimoji="0" lang="en-US" altLang="en-US" sz="1800" i="0" u="none" strike="noStrike" cap="none" normalizeH="0" baseline="0" dirty="0">
                <a:ln>
                  <a:noFill/>
                </a:ln>
                <a:solidFill>
                  <a:schemeClr val="bg1"/>
                </a:solidFill>
                <a:effectLst/>
                <a:latin typeface="Comic Sans MS" panose="030F0702030302020204" pitchFamily="66" charset="0"/>
              </a:rPr>
              <a:t>Training Loss: </a:t>
            </a:r>
            <a:r>
              <a:rPr lang="en-US" altLang="en-US" b="1" dirty="0">
                <a:solidFill>
                  <a:schemeClr val="bg1"/>
                </a:solidFill>
                <a:latin typeface="Comic Sans MS" panose="030F0702030302020204" pitchFamily="66" charset="0"/>
              </a:rPr>
              <a:t>0.7481</a:t>
            </a:r>
          </a:p>
          <a:p>
            <a:pPr lvl="0" eaLnBrk="0" fontAlgn="base" hangingPunct="0">
              <a:lnSpc>
                <a:spcPct val="200000"/>
              </a:lnSpc>
              <a:spcBef>
                <a:spcPct val="0"/>
              </a:spcBef>
              <a:spcAft>
                <a:spcPct val="0"/>
              </a:spcAft>
            </a:pPr>
            <a:r>
              <a:rPr kumimoji="0" lang="en-US" altLang="en-US" sz="1800" i="0" u="none" strike="noStrike" cap="none" normalizeH="0" baseline="0" dirty="0">
                <a:ln>
                  <a:noFill/>
                </a:ln>
                <a:solidFill>
                  <a:schemeClr val="bg1"/>
                </a:solidFill>
                <a:effectLst/>
                <a:latin typeface="Comic Sans MS" panose="030F0702030302020204" pitchFamily="66" charset="0"/>
              </a:rPr>
              <a:t>Validation Accuracy: </a:t>
            </a:r>
            <a:r>
              <a:rPr lang="en-US" altLang="en-US" b="1" dirty="0">
                <a:solidFill>
                  <a:schemeClr val="bg1"/>
                </a:solidFill>
                <a:latin typeface="Comic Sans MS" panose="030F0702030302020204" pitchFamily="66" charset="0"/>
              </a:rPr>
              <a:t>70 </a:t>
            </a:r>
            <a:r>
              <a:rPr kumimoji="0" lang="en-US" altLang="en-US" sz="1800" b="1" i="0" u="none" strike="noStrike" cap="none" normalizeH="0" baseline="0" dirty="0">
                <a:ln>
                  <a:noFill/>
                </a:ln>
                <a:solidFill>
                  <a:schemeClr val="bg1"/>
                </a:solidFill>
                <a:effectLst/>
                <a:latin typeface="Comic Sans MS" panose="030F0702030302020204" pitchFamily="66" charset="0"/>
              </a:rPr>
              <a:t>%</a:t>
            </a:r>
          </a:p>
          <a:p>
            <a:pPr lvl="0" eaLnBrk="0" fontAlgn="base" hangingPunct="0">
              <a:lnSpc>
                <a:spcPct val="200000"/>
              </a:lnSpc>
              <a:spcBef>
                <a:spcPct val="0"/>
              </a:spcBef>
              <a:spcAft>
                <a:spcPct val="0"/>
              </a:spcAft>
            </a:pPr>
            <a:r>
              <a:rPr kumimoji="0" lang="en-US" altLang="en-US" sz="1800" i="0" u="none" strike="noStrike" cap="none" normalizeH="0" baseline="0" dirty="0">
                <a:ln>
                  <a:noFill/>
                </a:ln>
                <a:solidFill>
                  <a:schemeClr val="bg1"/>
                </a:solidFill>
                <a:effectLst/>
                <a:latin typeface="Comic Sans MS" panose="030F0702030302020204" pitchFamily="66" charset="0"/>
              </a:rPr>
              <a:t>Validation Loss: </a:t>
            </a:r>
            <a:r>
              <a:rPr lang="en-US" altLang="en-US" b="1" dirty="0">
                <a:solidFill>
                  <a:schemeClr val="bg1"/>
                </a:solidFill>
                <a:latin typeface="Comic Sans MS" panose="030F0702030302020204" pitchFamily="66" charset="0"/>
              </a:rPr>
              <a:t>0.8792</a:t>
            </a:r>
            <a:endParaRPr kumimoji="0" lang="en-US" altLang="en-US" sz="1800" b="1" i="0" u="none" strike="noStrike" cap="none" normalizeH="0" baseline="0" dirty="0">
              <a:ln>
                <a:noFill/>
              </a:ln>
              <a:solidFill>
                <a:schemeClr val="bg1"/>
              </a:solidFill>
              <a:effectLst/>
              <a:latin typeface="Comic Sans MS" panose="030F0702030302020204" pitchFamily="66" charset="0"/>
            </a:endParaRPr>
          </a:p>
        </p:txBody>
      </p:sp>
      <p:pic>
        <p:nvPicPr>
          <p:cNvPr id="25" name="Picture 2.2     _____2_____" hidden="1">
            <a:extLst>
              <a:ext uri="{FF2B5EF4-FFF2-40B4-BE49-F238E27FC236}">
                <a16:creationId xmlns:a16="http://schemas.microsoft.com/office/drawing/2014/main" id="{4C4AA02A-0C27-2C1E-8D42-361263E7C0A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985527" y="1459883"/>
            <a:ext cx="4140121" cy="4236683"/>
          </a:xfrm>
          <a:prstGeom prst="rect">
            <a:avLst/>
          </a:prstGeom>
        </p:spPr>
      </p:pic>
      <p:pic>
        <p:nvPicPr>
          <p:cNvPr id="28" name="Picture 2.1     _____2_____" hidden="1">
            <a:extLst>
              <a:ext uri="{FF2B5EF4-FFF2-40B4-BE49-F238E27FC236}">
                <a16:creationId xmlns:a16="http://schemas.microsoft.com/office/drawing/2014/main" id="{FCFC702F-2085-666B-6879-1014BDFEB6D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772075" y="1481168"/>
            <a:ext cx="4055629" cy="4194113"/>
          </a:xfrm>
          <a:prstGeom prst="rect">
            <a:avLst/>
          </a:prstGeom>
        </p:spPr>
      </p:pic>
      <p:pic>
        <p:nvPicPr>
          <p:cNvPr id="30" name="Picture 2.3     _____2_____" hidden="1">
            <a:extLst>
              <a:ext uri="{FF2B5EF4-FFF2-40B4-BE49-F238E27FC236}">
                <a16:creationId xmlns:a16="http://schemas.microsoft.com/office/drawing/2014/main" id="{6CCC3620-5772-7FF1-C46C-2D7EC01169F1}"/>
              </a:ext>
            </a:extLst>
          </p:cNvPr>
          <p:cNvPicPr>
            <a:picLocks noChangeAspect="1"/>
          </p:cNvPicPr>
          <p:nvPr/>
        </p:nvPicPr>
        <p:blipFill>
          <a:blip r:embed="rId9">
            <a:extLst>
              <a:ext uri="{28A0092B-C50C-407E-A947-70E740481C1C}">
                <a14:useLocalDpi xmlns:a14="http://schemas.microsoft.com/office/drawing/2010/main" val="0"/>
              </a:ext>
            </a:extLst>
          </a:blip>
          <a:srcRect l="90" r="90"/>
          <a:stretch/>
        </p:blipFill>
        <p:spPr>
          <a:xfrm>
            <a:off x="4772005" y="812570"/>
            <a:ext cx="6291644" cy="5531308"/>
          </a:xfrm>
          <a:prstGeom prst="rect">
            <a:avLst/>
          </a:prstGeom>
        </p:spPr>
      </p:pic>
      <p:sp>
        <p:nvSpPr>
          <p:cNvPr id="31" name="Title 3             _____3_____" hidden="1">
            <a:extLst>
              <a:ext uri="{FF2B5EF4-FFF2-40B4-BE49-F238E27FC236}">
                <a16:creationId xmlns:a16="http://schemas.microsoft.com/office/drawing/2014/main" id="{E2B41F4C-F397-1494-1979-2FF3B4541816}"/>
              </a:ext>
            </a:extLst>
          </p:cNvPr>
          <p:cNvSpPr txBox="1">
            <a:spLocks/>
          </p:cNvSpPr>
          <p:nvPr/>
        </p:nvSpPr>
        <p:spPr>
          <a:xfrm>
            <a:off x="254858" y="933855"/>
            <a:ext cx="3150159" cy="58366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200" dirty="0">
                <a:solidFill>
                  <a:schemeClr val="accent4">
                    <a:lumMod val="60000"/>
                    <a:lumOff val="40000"/>
                  </a:schemeClr>
                </a:solidFill>
                <a:latin typeface="Aharoni" panose="02010803020104030203" pitchFamily="2" charset="-79"/>
                <a:cs typeface="Aharoni" panose="02010803020104030203" pitchFamily="2" charset="-79"/>
              </a:rPr>
              <a:t>Evaluation</a:t>
            </a:r>
            <a:endParaRPr lang="en-US" sz="3200" kern="1200" dirty="0">
              <a:solidFill>
                <a:schemeClr val="accent4">
                  <a:lumMod val="60000"/>
                  <a:lumOff val="40000"/>
                </a:schemeClr>
              </a:solidFill>
              <a:latin typeface="Aharoni" panose="02010803020104030203" pitchFamily="2" charset="-79"/>
              <a:cs typeface="Aharoni" panose="02010803020104030203" pitchFamily="2" charset="-79"/>
            </a:endParaRPr>
          </a:p>
        </p:txBody>
      </p:sp>
      <p:sp>
        <p:nvSpPr>
          <p:cNvPr id="35" name="TextBox 3    _____3_____" hidden="1">
            <a:extLst>
              <a:ext uri="{FF2B5EF4-FFF2-40B4-BE49-F238E27FC236}">
                <a16:creationId xmlns:a16="http://schemas.microsoft.com/office/drawing/2014/main" id="{0C7CF26B-8231-CC1C-10FE-C5FCE436B1D6}"/>
              </a:ext>
            </a:extLst>
          </p:cNvPr>
          <p:cNvSpPr txBox="1"/>
          <p:nvPr/>
        </p:nvSpPr>
        <p:spPr>
          <a:xfrm>
            <a:off x="0" y="1517515"/>
            <a:ext cx="3729439" cy="4580934"/>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tabLst/>
            </a:pPr>
            <a:r>
              <a:rPr kumimoji="0" lang="en-US" altLang="en-US" sz="1400" i="0" u="none" strike="noStrike" cap="none" normalizeH="0" baseline="0" dirty="0">
                <a:ln>
                  <a:noFill/>
                </a:ln>
                <a:solidFill>
                  <a:schemeClr val="bg1"/>
                </a:solidFill>
                <a:effectLst/>
                <a:latin typeface="Comic Sans MS" panose="030F0702030302020204" pitchFamily="66" charset="0"/>
              </a:rPr>
              <a:t>Primary Problems:</a:t>
            </a:r>
          </a:p>
          <a:p>
            <a:pPr lvl="0" eaLnBrk="0" fontAlgn="base" hangingPunct="0">
              <a:lnSpc>
                <a:spcPct val="150000"/>
              </a:lnSpc>
              <a:spcBef>
                <a:spcPct val="0"/>
              </a:spcBef>
              <a:spcAft>
                <a:spcPct val="0"/>
              </a:spcAft>
            </a:pPr>
            <a:r>
              <a:rPr lang="en-US" altLang="en-US" sz="1400" b="1" dirty="0">
                <a:solidFill>
                  <a:schemeClr val="accent2"/>
                </a:solidFill>
                <a:latin typeface="Comic Sans MS" panose="030F0702030302020204" pitchFamily="66" charset="0"/>
              </a:rPr>
              <a:t>- !!!  </a:t>
            </a:r>
            <a:r>
              <a:rPr lang="en-US" altLang="en-US" sz="1400" b="1" dirty="0">
                <a:solidFill>
                  <a:schemeClr val="accent2"/>
                </a:solidFill>
                <a:latin typeface="Comic Sans MS" panose="030F0702030302020204" pitchFamily="66" charset="0"/>
                <a:sym typeface="Wingdings" panose="05000000000000000000" pitchFamily="2" charset="2"/>
              </a:rPr>
              <a:t></a:t>
            </a:r>
            <a:br>
              <a:rPr lang="en-US" altLang="en-US" sz="1400" b="1" dirty="0">
                <a:solidFill>
                  <a:schemeClr val="bg1"/>
                </a:solidFill>
                <a:latin typeface="Comic Sans MS" panose="030F0702030302020204" pitchFamily="66" charset="0"/>
              </a:rPr>
            </a:br>
            <a:r>
              <a:rPr lang="en-US" altLang="en-US" sz="1400" b="1" dirty="0">
                <a:solidFill>
                  <a:schemeClr val="bg1"/>
                </a:solidFill>
                <a:latin typeface="Comic Sans MS" panose="030F0702030302020204" pitchFamily="66" charset="0"/>
              </a:rPr>
              <a:t>Improvements:</a:t>
            </a:r>
          </a:p>
          <a:p>
            <a:pPr lvl="0" eaLnBrk="0" fontAlgn="base" hangingPunct="0">
              <a:lnSpc>
                <a:spcPct val="150000"/>
              </a:lnSpc>
              <a:spcBef>
                <a:spcPct val="0"/>
              </a:spcBef>
              <a:spcAft>
                <a:spcPct val="0"/>
              </a:spcAft>
            </a:pPr>
            <a:r>
              <a:rPr lang="en-US" altLang="en-US" sz="1400" b="1" dirty="0">
                <a:solidFill>
                  <a:schemeClr val="accent6"/>
                </a:solidFill>
                <a:latin typeface="Comic Sans MS" panose="030F0702030302020204" pitchFamily="66" charset="0"/>
              </a:rPr>
              <a:t>- Overfitting Addressed</a:t>
            </a:r>
          </a:p>
          <a:p>
            <a:pPr lvl="0" eaLnBrk="0" fontAlgn="base" hangingPunct="0">
              <a:lnSpc>
                <a:spcPct val="150000"/>
              </a:lnSpc>
              <a:spcBef>
                <a:spcPct val="0"/>
              </a:spcBef>
              <a:spcAft>
                <a:spcPct val="0"/>
              </a:spcAft>
            </a:pPr>
            <a:r>
              <a:rPr lang="en-US" altLang="en-US" sz="1400" b="1" dirty="0">
                <a:solidFill>
                  <a:schemeClr val="accent6"/>
                </a:solidFill>
                <a:latin typeface="Comic Sans MS" panose="030F0702030302020204" pitchFamily="66" charset="0"/>
              </a:rPr>
              <a:t>- Validation Accuracy Increased</a:t>
            </a:r>
          </a:p>
          <a:p>
            <a:pPr marL="285750" lvl="0" indent="-285750" eaLnBrk="0" fontAlgn="base" hangingPunct="0">
              <a:lnSpc>
                <a:spcPct val="150000"/>
              </a:lnSpc>
              <a:spcBef>
                <a:spcPct val="0"/>
              </a:spcBef>
              <a:spcAft>
                <a:spcPct val="0"/>
              </a:spcAft>
              <a:buFontTx/>
              <a:buChar char="-"/>
            </a:pPr>
            <a:endParaRPr lang="en-US" altLang="en-US" sz="1400" b="1" dirty="0">
              <a:solidFill>
                <a:schemeClr val="accent6"/>
              </a:solidFill>
              <a:latin typeface="Comic Sans MS" panose="030F0702030302020204" pitchFamily="66" charset="0"/>
            </a:endParaRPr>
          </a:p>
          <a:p>
            <a:pPr lvl="0" eaLnBrk="0" fontAlgn="base" hangingPunct="0">
              <a:lnSpc>
                <a:spcPct val="150000"/>
              </a:lnSpc>
              <a:spcBef>
                <a:spcPct val="0"/>
              </a:spcBef>
              <a:spcAft>
                <a:spcPct val="0"/>
              </a:spcAft>
            </a:pPr>
            <a:r>
              <a:rPr lang="en-US" altLang="en-US" sz="1400" dirty="0">
                <a:solidFill>
                  <a:schemeClr val="bg1"/>
                </a:solidFill>
                <a:latin typeface="Comic Sans MS" panose="030F0702030302020204" pitchFamily="66" charset="0"/>
              </a:rPr>
              <a:t>Model 3 demonstrates significant improvements over Model 2 by effectively addressing overfitting and stabilizing validation accuracy. These enhancements contribute to better generalization and robustness, making Model 3 more reliable for practical applications.</a:t>
            </a:r>
            <a:br>
              <a:rPr lang="en-US" altLang="en-US" sz="1400" dirty="0">
                <a:solidFill>
                  <a:schemeClr val="bg1"/>
                </a:solidFill>
                <a:latin typeface="Comic Sans MS" panose="030F0702030302020204" pitchFamily="66" charset="0"/>
              </a:rPr>
            </a:br>
            <a:endParaRPr kumimoji="0" lang="en-US" altLang="en-US" sz="1400" i="0" u="none" strike="noStrike" cap="none" normalizeH="0" baseline="0" dirty="0">
              <a:ln>
                <a:noFill/>
              </a:ln>
              <a:solidFill>
                <a:schemeClr val="bg1"/>
              </a:solidFill>
              <a:effectLst/>
              <a:latin typeface="Comic Sans MS" panose="030F0702030302020204" pitchFamily="66" charset="0"/>
            </a:endParaRPr>
          </a:p>
        </p:txBody>
      </p:sp>
      <p:pic>
        <p:nvPicPr>
          <p:cNvPr id="39" name="Picture 3      _____3_____" hidden="1">
            <a:extLst>
              <a:ext uri="{FF2B5EF4-FFF2-40B4-BE49-F238E27FC236}">
                <a16:creationId xmlns:a16="http://schemas.microsoft.com/office/drawing/2014/main" id="{71432E07-F58C-1BE4-9DEB-E63259EFD9E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889245" y="277835"/>
            <a:ext cx="6158686" cy="6302329"/>
          </a:xfrm>
          <a:prstGeom prst="rect">
            <a:avLst/>
          </a:prstGeom>
        </p:spPr>
      </p:pic>
    </p:spTree>
    <p:extLst>
      <p:ext uri="{BB962C8B-B14F-4D97-AF65-F5344CB8AC3E}">
        <p14:creationId xmlns:p14="http://schemas.microsoft.com/office/powerpoint/2010/main" val="117625845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4"/>
                                        </p:tgtEl>
                                      </p:cBhvr>
                                    </p:animEffect>
                                    <p:set>
                                      <p:cBhvr>
                                        <p:cTn id="13" dur="1" fill="hold">
                                          <p:stCondLst>
                                            <p:cond delay="499"/>
                                          </p:stCondLst>
                                        </p:cTn>
                                        <p:tgtEl>
                                          <p:spTgt spid="14"/>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19"/>
                                        </p:tgtEl>
                                      </p:cBhvr>
                                    </p:animEffect>
                                    <p:set>
                                      <p:cBhvr>
                                        <p:cTn id="26" dur="1" fill="hold">
                                          <p:stCondLst>
                                            <p:cond delay="499"/>
                                          </p:stCondLst>
                                        </p:cTn>
                                        <p:tgtEl>
                                          <p:spTgt spid="19"/>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23"/>
                                        </p:tgtEl>
                                      </p:cBhvr>
                                    </p:animEffect>
                                    <p:set>
                                      <p:cBhvr>
                                        <p:cTn id="29" dur="1" fill="hold">
                                          <p:stCondLst>
                                            <p:cond delay="499"/>
                                          </p:stCondLst>
                                        </p:cTn>
                                        <p:tgtEl>
                                          <p:spTgt spid="23"/>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par>
                                <p:cTn id="41" presetID="10"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25"/>
                                        </p:tgtEl>
                                      </p:cBhvr>
                                    </p:animEffect>
                                    <p:set>
                                      <p:cBhvr>
                                        <p:cTn id="51" dur="1" fill="hold">
                                          <p:stCondLst>
                                            <p:cond delay="499"/>
                                          </p:stCondLst>
                                        </p:cTn>
                                        <p:tgtEl>
                                          <p:spTgt spid="25"/>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28"/>
                                        </p:tgtEl>
                                      </p:cBhvr>
                                    </p:animEffect>
                                    <p:set>
                                      <p:cBhvr>
                                        <p:cTn id="54" dur="1" fill="hold">
                                          <p:stCondLst>
                                            <p:cond delay="499"/>
                                          </p:stCondLst>
                                        </p:cTn>
                                        <p:tgtEl>
                                          <p:spTgt spid="28"/>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grpId="1" nodeType="clickEffect">
                                  <p:stCondLst>
                                    <p:cond delay="0"/>
                                  </p:stCondLst>
                                  <p:childTnLst>
                                    <p:animEffect transition="out" filter="fade">
                                      <p:cBhvr>
                                        <p:cTn id="63" dur="500"/>
                                        <p:tgtEl>
                                          <p:spTgt spid="21"/>
                                        </p:tgtEl>
                                      </p:cBhvr>
                                    </p:animEffect>
                                    <p:set>
                                      <p:cBhvr>
                                        <p:cTn id="64" dur="1" fill="hold">
                                          <p:stCondLst>
                                            <p:cond delay="499"/>
                                          </p:stCondLst>
                                        </p:cTn>
                                        <p:tgtEl>
                                          <p:spTgt spid="21"/>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22"/>
                                        </p:tgtEl>
                                      </p:cBhvr>
                                    </p:animEffect>
                                    <p:set>
                                      <p:cBhvr>
                                        <p:cTn id="67" dur="1" fill="hold">
                                          <p:stCondLst>
                                            <p:cond delay="499"/>
                                          </p:stCondLst>
                                        </p:cTn>
                                        <p:tgtEl>
                                          <p:spTgt spid="22"/>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30"/>
                                        </p:tgtEl>
                                      </p:cBhvr>
                                    </p:animEffect>
                                    <p:set>
                                      <p:cBhvr>
                                        <p:cTn id="70" dur="1" fill="hold">
                                          <p:stCondLst>
                                            <p:cond delay="499"/>
                                          </p:stCondLst>
                                        </p:cTn>
                                        <p:tgtEl>
                                          <p:spTgt spid="30"/>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fade">
                                      <p:cBhvr>
                                        <p:cTn id="75" dur="500"/>
                                        <p:tgtEl>
                                          <p:spTgt spid="31"/>
                                        </p:tgtEl>
                                      </p:cBhvr>
                                    </p:animEffect>
                                  </p:childTnLst>
                                </p:cTn>
                              </p:par>
                              <p:par>
                                <p:cTn id="76" presetID="10" presetClass="entr" presetSubtype="0" fill="hold" nodeType="with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fade">
                                      <p:cBhvr>
                                        <p:cTn id="78" dur="500"/>
                                        <p:tgtEl>
                                          <p:spTgt spid="3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fade">
                                      <p:cBhvr>
                                        <p:cTn id="8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7" grpId="0"/>
      <p:bldP spid="13" grpId="0" animBg="1"/>
      <p:bldP spid="14" grpId="0" animBg="1"/>
      <p:bldP spid="21" grpId="0"/>
      <p:bldP spid="21" grpId="1"/>
      <p:bldP spid="22" grpId="0"/>
      <p:bldP spid="22" grpId="1"/>
      <p:bldP spid="31" grpId="0"/>
      <p:bldP spid="35"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0383" y="0"/>
            <a:ext cx="8451607"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374517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ain Title">
            <a:extLst>
              <a:ext uri="{FF2B5EF4-FFF2-40B4-BE49-F238E27FC236}">
                <a16:creationId xmlns:a16="http://schemas.microsoft.com/office/drawing/2014/main" id="{5BB79906-57B3-B2A8-0B2A-287F8D0115BF}"/>
              </a:ext>
            </a:extLst>
          </p:cNvPr>
          <p:cNvSpPr txBox="1">
            <a:spLocks/>
          </p:cNvSpPr>
          <p:nvPr/>
        </p:nvSpPr>
        <p:spPr>
          <a:xfrm>
            <a:off x="254859" y="75317"/>
            <a:ext cx="3150158" cy="82467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200" kern="1200" dirty="0">
                <a:solidFill>
                  <a:schemeClr val="bg1"/>
                </a:solidFill>
                <a:latin typeface="Aharoni" panose="02010803020104030203" pitchFamily="2" charset="-79"/>
                <a:cs typeface="Aharoni" panose="02010803020104030203" pitchFamily="2" charset="-79"/>
              </a:rPr>
              <a:t>Model </a:t>
            </a:r>
            <a:r>
              <a:rPr lang="en-US" sz="4800" kern="1200" dirty="0">
                <a:solidFill>
                  <a:schemeClr val="bg1"/>
                </a:solidFill>
                <a:latin typeface="Aharoni" panose="02010803020104030203" pitchFamily="2" charset="-79"/>
                <a:cs typeface="Aharoni" panose="02010803020104030203" pitchFamily="2" charset="-79"/>
              </a:rPr>
              <a:t>3.1</a:t>
            </a:r>
          </a:p>
        </p:txBody>
      </p:sp>
      <p:pic>
        <p:nvPicPr>
          <p:cNvPr id="4" name="Background" descr="A close-up of many dots&#10;&#10;Description automatically generated">
            <a:extLst>
              <a:ext uri="{FF2B5EF4-FFF2-40B4-BE49-F238E27FC236}">
                <a16:creationId xmlns:a16="http://schemas.microsoft.com/office/drawing/2014/main" id="{3820A719-E4F4-930B-2052-5AAC51288AA6}"/>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l="23118" r="7560"/>
          <a:stretch/>
        </p:blipFill>
        <p:spPr>
          <a:xfrm>
            <a:off x="3737969" y="-10244"/>
            <a:ext cx="8451615" cy="6857990"/>
          </a:xfrm>
          <a:prstGeom prst="rect">
            <a:avLst/>
          </a:prstGeom>
        </p:spPr>
      </p:pic>
      <p:sp>
        <p:nvSpPr>
          <p:cNvPr id="23" name="TextBox 1      _____1_____">
            <a:extLst>
              <a:ext uri="{FF2B5EF4-FFF2-40B4-BE49-F238E27FC236}">
                <a16:creationId xmlns:a16="http://schemas.microsoft.com/office/drawing/2014/main" id="{7E2B0ABF-F332-7AF8-9C69-978105366DBE}"/>
              </a:ext>
            </a:extLst>
          </p:cNvPr>
          <p:cNvSpPr txBox="1"/>
          <p:nvPr/>
        </p:nvSpPr>
        <p:spPr>
          <a:xfrm>
            <a:off x="77540" y="1252679"/>
            <a:ext cx="3740374" cy="5227265"/>
          </a:xfrm>
          <a:prstGeom prst="rect">
            <a:avLst/>
          </a:prstGeom>
          <a:noFill/>
        </p:spPr>
        <p:txBody>
          <a:bodyPr wrap="square" rtlCol="0">
            <a:spAutoFit/>
          </a:bodyPr>
          <a:lstStyle/>
          <a:p>
            <a:pPr eaLnBrk="0" fontAlgn="base" hangingPunct="0">
              <a:lnSpc>
                <a:spcPct val="150000"/>
              </a:lnSpc>
              <a:spcBef>
                <a:spcPct val="0"/>
              </a:spcBef>
              <a:spcAft>
                <a:spcPct val="0"/>
              </a:spcAft>
            </a:pPr>
            <a:r>
              <a:rPr lang="en-US" altLang="en-US" sz="1400" dirty="0">
                <a:solidFill>
                  <a:schemeClr val="bg1"/>
                </a:solidFill>
                <a:latin typeface="Comic Sans MS" panose="030F0702030302020204" pitchFamily="66" charset="0"/>
              </a:rPr>
              <a:t>- Batch Size = 256 </a:t>
            </a:r>
            <a:r>
              <a:rPr lang="en-US" altLang="en-US" sz="1400" dirty="0">
                <a:solidFill>
                  <a:schemeClr val="accent5">
                    <a:lumMod val="60000"/>
                    <a:lumOff val="40000"/>
                  </a:schemeClr>
                </a:solidFill>
                <a:latin typeface="Comic Sans MS" panose="030F0702030302020204" pitchFamily="66" charset="0"/>
              </a:rPr>
              <a:t>(Increased)</a:t>
            </a:r>
            <a:endParaRPr lang="en-US" altLang="en-US" sz="1400" dirty="0">
              <a:solidFill>
                <a:schemeClr val="bg1"/>
              </a:solidFill>
              <a:latin typeface="Comic Sans MS" panose="030F0702030302020204" pitchFamily="66" charset="0"/>
            </a:endParaRPr>
          </a:p>
          <a:p>
            <a:pPr eaLnBrk="0" fontAlgn="base" hangingPunct="0">
              <a:lnSpc>
                <a:spcPct val="150000"/>
              </a:lnSpc>
              <a:spcBef>
                <a:spcPct val="0"/>
              </a:spcBef>
              <a:spcAft>
                <a:spcPct val="0"/>
              </a:spcAft>
            </a:pPr>
            <a:r>
              <a:rPr kumimoji="0" lang="en-US" altLang="en-US" sz="1400" i="0" u="none" strike="noStrike" cap="none" normalizeH="0" baseline="0" dirty="0">
                <a:ln>
                  <a:noFill/>
                </a:ln>
                <a:solidFill>
                  <a:schemeClr val="bg1"/>
                </a:solidFill>
                <a:effectLst/>
                <a:latin typeface="Comic Sans MS" panose="030F0702030302020204" pitchFamily="66" charset="0"/>
              </a:rPr>
              <a:t>- CNN Layers: 5</a:t>
            </a:r>
            <a:r>
              <a:rPr lang="en-US" altLang="en-US" sz="1400" dirty="0">
                <a:solidFill>
                  <a:schemeClr val="bg1"/>
                </a:solidFill>
                <a:latin typeface="Comic Sans MS" panose="030F0702030302020204" pitchFamily="66" charset="0"/>
              </a:rPr>
              <a:t> </a:t>
            </a:r>
            <a:r>
              <a:rPr lang="en-US" altLang="en-US" sz="1400" dirty="0">
                <a:solidFill>
                  <a:schemeClr val="accent5">
                    <a:lumMod val="60000"/>
                    <a:lumOff val="40000"/>
                  </a:schemeClr>
                </a:solidFill>
                <a:latin typeface="Comic Sans MS" panose="030F0702030302020204" pitchFamily="66" charset="0"/>
              </a:rPr>
              <a:t>(Increased)</a:t>
            </a:r>
            <a:endParaRPr kumimoji="0" lang="en-US" altLang="en-US" sz="1400" i="0" u="none" strike="noStrike" cap="none" normalizeH="0" baseline="0" dirty="0">
              <a:ln>
                <a:noFill/>
              </a:ln>
              <a:solidFill>
                <a:schemeClr val="bg1"/>
              </a:solidFill>
              <a:effectLst/>
              <a:latin typeface="Comic Sans MS" panose="030F0702030302020204" pitchFamily="66" charset="0"/>
            </a:endParaRPr>
          </a:p>
          <a:p>
            <a:pPr eaLnBrk="0" fontAlgn="base" hangingPunct="0">
              <a:lnSpc>
                <a:spcPct val="150000"/>
              </a:lnSpc>
              <a:spcBef>
                <a:spcPct val="0"/>
              </a:spcBef>
              <a:spcAft>
                <a:spcPct val="0"/>
              </a:spcAft>
            </a:pPr>
            <a:r>
              <a:rPr kumimoji="0" lang="en-US" altLang="en-US" sz="1400" i="0" u="none" strike="noStrike" cap="none" normalizeH="0" baseline="0" dirty="0">
                <a:ln>
                  <a:noFill/>
                </a:ln>
                <a:solidFill>
                  <a:schemeClr val="bg1"/>
                </a:solidFill>
                <a:effectLst/>
                <a:latin typeface="Comic Sans MS" panose="030F0702030302020204" pitchFamily="66" charset="0"/>
              </a:rPr>
              <a:t>- Dense Layers: 3</a:t>
            </a:r>
          </a:p>
          <a:p>
            <a:pPr eaLnBrk="0" fontAlgn="base" hangingPunct="0">
              <a:lnSpc>
                <a:spcPct val="150000"/>
              </a:lnSpc>
              <a:spcBef>
                <a:spcPct val="0"/>
              </a:spcBef>
              <a:spcAft>
                <a:spcPct val="0"/>
              </a:spcAft>
            </a:pPr>
            <a:r>
              <a:rPr lang="en-US" altLang="en-US" sz="1400" dirty="0">
                <a:solidFill>
                  <a:schemeClr val="bg1"/>
                </a:solidFill>
                <a:latin typeface="Comic Sans MS" panose="030F0702030302020204" pitchFamily="66" charset="0"/>
              </a:rPr>
              <a:t>- Activation: </a:t>
            </a:r>
            <a:r>
              <a:rPr lang="en-US" altLang="en-US" sz="1400" dirty="0" err="1">
                <a:solidFill>
                  <a:schemeClr val="bg1"/>
                </a:solidFill>
                <a:latin typeface="Comic Sans MS" panose="030F0702030302020204" pitchFamily="66" charset="0"/>
              </a:rPr>
              <a:t>relu</a:t>
            </a:r>
            <a:r>
              <a:rPr lang="en-US" altLang="en-US" sz="1400" dirty="0">
                <a:solidFill>
                  <a:schemeClr val="bg1"/>
                </a:solidFill>
                <a:latin typeface="Comic Sans MS" panose="030F0702030302020204" pitchFamily="66" charset="0"/>
              </a:rPr>
              <a:t> </a:t>
            </a:r>
            <a:endParaRPr lang="en-US" altLang="en-US" sz="1400" dirty="0">
              <a:solidFill>
                <a:schemeClr val="accent5">
                  <a:lumMod val="60000"/>
                  <a:lumOff val="40000"/>
                </a:schemeClr>
              </a:solidFill>
              <a:latin typeface="Comic Sans MS" panose="030F0702030302020204" pitchFamily="66" charset="0"/>
            </a:endParaRPr>
          </a:p>
          <a:p>
            <a:pPr eaLnBrk="0" fontAlgn="base" hangingPunct="0">
              <a:lnSpc>
                <a:spcPct val="150000"/>
              </a:lnSpc>
              <a:spcBef>
                <a:spcPct val="0"/>
              </a:spcBef>
              <a:spcAft>
                <a:spcPct val="0"/>
              </a:spcAft>
            </a:pPr>
            <a:r>
              <a:rPr lang="en-US" altLang="en-US" sz="1400" dirty="0">
                <a:solidFill>
                  <a:schemeClr val="bg1"/>
                </a:solidFill>
                <a:latin typeface="Comic Sans MS" panose="030F0702030302020204" pitchFamily="66" charset="0"/>
              </a:rPr>
              <a:t>- Number of filters in Conv2D: </a:t>
            </a:r>
            <a:r>
              <a:rPr lang="en-US" altLang="en-US" sz="1400" dirty="0">
                <a:solidFill>
                  <a:schemeClr val="accent5">
                    <a:lumMod val="60000"/>
                    <a:lumOff val="40000"/>
                  </a:schemeClr>
                </a:solidFill>
                <a:latin typeface="Comic Sans MS" panose="030F0702030302020204" pitchFamily="66" charset="0"/>
              </a:rPr>
              <a:t>Changed</a:t>
            </a:r>
          </a:p>
          <a:p>
            <a:pPr eaLnBrk="0" fontAlgn="base" hangingPunct="0">
              <a:lnSpc>
                <a:spcPct val="150000"/>
              </a:lnSpc>
              <a:spcBef>
                <a:spcPct val="0"/>
              </a:spcBef>
              <a:spcAft>
                <a:spcPct val="0"/>
              </a:spcAft>
            </a:pPr>
            <a:r>
              <a:rPr lang="en-US" altLang="en-US" sz="1400" dirty="0">
                <a:solidFill>
                  <a:schemeClr val="bg1"/>
                </a:solidFill>
                <a:latin typeface="Comic Sans MS" panose="030F0702030302020204" pitchFamily="66" charset="0"/>
              </a:rPr>
              <a:t>- Optimizer: Adam</a:t>
            </a:r>
            <a:endParaRPr lang="en-US" altLang="en-US" sz="1400" dirty="0">
              <a:solidFill>
                <a:schemeClr val="accent5">
                  <a:lumMod val="60000"/>
                  <a:lumOff val="40000"/>
                </a:schemeClr>
              </a:solidFill>
              <a:latin typeface="Comic Sans MS" panose="030F0702030302020204" pitchFamily="66" charset="0"/>
            </a:endParaRPr>
          </a:p>
          <a:p>
            <a:pPr eaLnBrk="0" fontAlgn="base" hangingPunct="0">
              <a:lnSpc>
                <a:spcPct val="150000"/>
              </a:lnSpc>
              <a:spcBef>
                <a:spcPct val="0"/>
              </a:spcBef>
              <a:spcAft>
                <a:spcPct val="0"/>
              </a:spcAft>
            </a:pPr>
            <a:r>
              <a:rPr lang="en-US" altLang="en-US" sz="1400" dirty="0">
                <a:solidFill>
                  <a:schemeClr val="bg1"/>
                </a:solidFill>
                <a:latin typeface="Comic Sans MS" panose="030F0702030302020204" pitchFamily="66" charset="0"/>
              </a:rPr>
              <a:t>- learning rate: 0.001 </a:t>
            </a:r>
            <a:r>
              <a:rPr lang="en-US" altLang="en-US" sz="1400" dirty="0">
                <a:solidFill>
                  <a:schemeClr val="accent5">
                    <a:lumMod val="60000"/>
                    <a:lumOff val="40000"/>
                  </a:schemeClr>
                </a:solidFill>
                <a:latin typeface="Comic Sans MS" panose="030F0702030302020204" pitchFamily="66" charset="0"/>
              </a:rPr>
              <a:t>(Changed)</a:t>
            </a:r>
          </a:p>
          <a:p>
            <a:pPr eaLnBrk="0" fontAlgn="base" hangingPunct="0">
              <a:lnSpc>
                <a:spcPct val="150000"/>
              </a:lnSpc>
              <a:spcBef>
                <a:spcPct val="0"/>
              </a:spcBef>
              <a:spcAft>
                <a:spcPct val="0"/>
              </a:spcAft>
            </a:pPr>
            <a:r>
              <a:rPr lang="en-US" altLang="en-US" sz="1400" dirty="0">
                <a:solidFill>
                  <a:schemeClr val="bg1"/>
                </a:solidFill>
                <a:latin typeface="Comic Sans MS" panose="030F0702030302020204" pitchFamily="66" charset="0"/>
              </a:rPr>
              <a:t>- Number of neurons in Dense: </a:t>
            </a:r>
            <a:r>
              <a:rPr lang="en-US" altLang="en-US" sz="1400" dirty="0">
                <a:solidFill>
                  <a:schemeClr val="accent5">
                    <a:lumMod val="60000"/>
                    <a:lumOff val="40000"/>
                  </a:schemeClr>
                </a:solidFill>
                <a:latin typeface="Comic Sans MS" panose="030F0702030302020204" pitchFamily="66" charset="0"/>
              </a:rPr>
              <a:t>Changed</a:t>
            </a:r>
          </a:p>
          <a:p>
            <a:pPr marL="285750" indent="-285750" eaLnBrk="0" fontAlgn="base" hangingPunct="0">
              <a:lnSpc>
                <a:spcPct val="150000"/>
              </a:lnSpc>
              <a:spcBef>
                <a:spcPct val="0"/>
              </a:spcBef>
              <a:spcAft>
                <a:spcPct val="0"/>
              </a:spcAft>
              <a:buFontTx/>
              <a:buChar char="-"/>
            </a:pPr>
            <a:r>
              <a:rPr lang="en-US" altLang="en-US" sz="1400" dirty="0">
                <a:solidFill>
                  <a:schemeClr val="bg1"/>
                </a:solidFill>
                <a:latin typeface="Comic Sans MS" panose="030F0702030302020204" pitchFamily="66" charset="0"/>
              </a:rPr>
              <a:t>Pooling Layer: AveragePooling2D</a:t>
            </a:r>
            <a:endParaRPr lang="en-US" altLang="en-US" sz="1400" dirty="0">
              <a:solidFill>
                <a:schemeClr val="accent5">
                  <a:lumMod val="60000"/>
                  <a:lumOff val="40000"/>
                </a:schemeClr>
              </a:solidFill>
              <a:latin typeface="Comic Sans MS" panose="030F0702030302020204" pitchFamily="66" charset="0"/>
            </a:endParaRPr>
          </a:p>
          <a:p>
            <a:pPr marL="285750" indent="-285750" eaLnBrk="0" fontAlgn="base" hangingPunct="0">
              <a:lnSpc>
                <a:spcPct val="150000"/>
              </a:lnSpc>
              <a:spcBef>
                <a:spcPct val="0"/>
              </a:spcBef>
              <a:spcAft>
                <a:spcPct val="0"/>
              </a:spcAft>
              <a:buFontTx/>
              <a:buChar char="-"/>
            </a:pPr>
            <a:r>
              <a:rPr lang="en-US" altLang="en-US" sz="1400" dirty="0">
                <a:solidFill>
                  <a:schemeClr val="bg1"/>
                </a:solidFill>
                <a:latin typeface="Comic Sans MS" panose="030F0702030302020204" pitchFamily="66" charset="0"/>
              </a:rPr>
              <a:t>Dropout layers </a:t>
            </a:r>
            <a:endParaRPr lang="en-US" altLang="en-US" sz="1400" dirty="0">
              <a:solidFill>
                <a:schemeClr val="accent5">
                  <a:lumMod val="60000"/>
                  <a:lumOff val="40000"/>
                </a:schemeClr>
              </a:solidFill>
              <a:latin typeface="Comic Sans MS" panose="030F0702030302020204" pitchFamily="66" charset="0"/>
            </a:endParaRPr>
          </a:p>
          <a:p>
            <a:pPr marL="285750" indent="-285750" eaLnBrk="0" fontAlgn="base" hangingPunct="0">
              <a:lnSpc>
                <a:spcPct val="150000"/>
              </a:lnSpc>
              <a:spcBef>
                <a:spcPct val="0"/>
              </a:spcBef>
              <a:spcAft>
                <a:spcPct val="0"/>
              </a:spcAft>
              <a:buFont typeface="Wingdings" panose="05000000000000000000" pitchFamily="2" charset="2"/>
              <a:buChar char="ü"/>
            </a:pPr>
            <a:r>
              <a:rPr lang="en-US" altLang="en-US" sz="1400" dirty="0" err="1">
                <a:solidFill>
                  <a:schemeClr val="bg1"/>
                </a:solidFill>
                <a:latin typeface="Comic Sans MS" panose="030F0702030302020204" pitchFamily="66" charset="0"/>
              </a:rPr>
              <a:t>BatchNormalization</a:t>
            </a:r>
            <a:endParaRPr lang="en-US" altLang="en-US" sz="1400" dirty="0">
              <a:solidFill>
                <a:schemeClr val="bg1"/>
              </a:solidFill>
              <a:latin typeface="Comic Sans MS" panose="030F0702030302020204" pitchFamily="66" charset="0"/>
            </a:endParaRPr>
          </a:p>
          <a:p>
            <a:pPr marL="285750" indent="-285750" eaLnBrk="0" fontAlgn="base" hangingPunct="0">
              <a:lnSpc>
                <a:spcPct val="150000"/>
              </a:lnSpc>
              <a:spcBef>
                <a:spcPct val="0"/>
              </a:spcBef>
              <a:spcAft>
                <a:spcPct val="0"/>
              </a:spcAft>
              <a:buFont typeface="Wingdings" panose="05000000000000000000" pitchFamily="2" charset="2"/>
              <a:buChar char="ü"/>
            </a:pPr>
            <a:r>
              <a:rPr lang="en-US" altLang="en-US" sz="1400" dirty="0">
                <a:solidFill>
                  <a:schemeClr val="bg1"/>
                </a:solidFill>
                <a:latin typeface="Comic Sans MS" panose="030F0702030302020204" pitchFamily="66" charset="0"/>
              </a:rPr>
              <a:t>Padding </a:t>
            </a:r>
          </a:p>
          <a:p>
            <a:pPr marL="285750" indent="-285750" eaLnBrk="0" fontAlgn="base" hangingPunct="0">
              <a:lnSpc>
                <a:spcPct val="150000"/>
              </a:lnSpc>
              <a:spcBef>
                <a:spcPct val="0"/>
              </a:spcBef>
              <a:spcAft>
                <a:spcPct val="0"/>
              </a:spcAft>
              <a:buFont typeface="Wingdings" panose="05000000000000000000" pitchFamily="2" charset="2"/>
              <a:buChar char="ü"/>
            </a:pPr>
            <a:r>
              <a:rPr lang="en-US" altLang="en-US" sz="1400" dirty="0">
                <a:solidFill>
                  <a:schemeClr val="bg1"/>
                </a:solidFill>
                <a:latin typeface="Comic Sans MS" panose="030F0702030302020204" pitchFamily="66" charset="0"/>
              </a:rPr>
              <a:t>Learning Rate Reduction</a:t>
            </a:r>
          </a:p>
          <a:p>
            <a:pPr marL="285750" indent="-285750" eaLnBrk="0" fontAlgn="base" hangingPunct="0">
              <a:lnSpc>
                <a:spcPct val="150000"/>
              </a:lnSpc>
              <a:spcBef>
                <a:spcPct val="0"/>
              </a:spcBef>
              <a:spcAft>
                <a:spcPct val="0"/>
              </a:spcAft>
              <a:buFontTx/>
              <a:buChar char="-"/>
            </a:pPr>
            <a:r>
              <a:rPr lang="en-US" altLang="en-US" sz="1400" dirty="0" err="1">
                <a:solidFill>
                  <a:schemeClr val="bg1"/>
                </a:solidFill>
                <a:latin typeface="Comic Sans MS" panose="030F0702030302020204" pitchFamily="66" charset="0"/>
              </a:rPr>
              <a:t>EarlyStopping</a:t>
            </a:r>
            <a:r>
              <a:rPr lang="en-US" altLang="en-US" sz="1400" dirty="0">
                <a:solidFill>
                  <a:schemeClr val="bg1"/>
                </a:solidFill>
                <a:latin typeface="Comic Sans MS" panose="030F0702030302020204" pitchFamily="66" charset="0"/>
              </a:rPr>
              <a:t> Patience: 4</a:t>
            </a:r>
            <a:r>
              <a:rPr lang="en-US" altLang="en-US" sz="1400" dirty="0">
                <a:solidFill>
                  <a:schemeClr val="accent5">
                    <a:lumMod val="60000"/>
                    <a:lumOff val="40000"/>
                  </a:schemeClr>
                </a:solidFill>
                <a:latin typeface="Comic Sans MS" panose="030F0702030302020204" pitchFamily="66" charset="0"/>
              </a:rPr>
              <a:t> (Changed)</a:t>
            </a:r>
          </a:p>
          <a:p>
            <a:pPr marL="285750" indent="-285750" eaLnBrk="0" fontAlgn="base" hangingPunct="0">
              <a:lnSpc>
                <a:spcPct val="150000"/>
              </a:lnSpc>
              <a:spcBef>
                <a:spcPct val="0"/>
              </a:spcBef>
              <a:spcAft>
                <a:spcPct val="0"/>
              </a:spcAft>
              <a:buFontTx/>
              <a:buChar char="-"/>
            </a:pPr>
            <a:r>
              <a:rPr lang="en-US" altLang="en-US" sz="1400" dirty="0" err="1">
                <a:solidFill>
                  <a:schemeClr val="bg1"/>
                </a:solidFill>
                <a:latin typeface="Comic Sans MS" panose="030F0702030302020204" pitchFamily="66" charset="0"/>
              </a:rPr>
              <a:t>ModelCheckpoint</a:t>
            </a:r>
            <a:endParaRPr lang="en-US" altLang="en-US" sz="1400" dirty="0">
              <a:solidFill>
                <a:schemeClr val="accent5">
                  <a:lumMod val="60000"/>
                  <a:lumOff val="40000"/>
                </a:schemeClr>
              </a:solidFill>
              <a:latin typeface="Comic Sans MS" panose="030F0702030302020204" pitchFamily="66" charset="0"/>
            </a:endParaRPr>
          </a:p>
          <a:p>
            <a:pPr marL="285750" indent="-285750" eaLnBrk="0" fontAlgn="base" hangingPunct="0">
              <a:lnSpc>
                <a:spcPct val="150000"/>
              </a:lnSpc>
              <a:spcBef>
                <a:spcPct val="0"/>
              </a:spcBef>
              <a:spcAft>
                <a:spcPct val="0"/>
              </a:spcAft>
              <a:buFontTx/>
              <a:buChar char="-"/>
            </a:pPr>
            <a:endParaRPr lang="en-US" altLang="en-US" sz="1400" dirty="0">
              <a:solidFill>
                <a:schemeClr val="accent5">
                  <a:lumMod val="60000"/>
                  <a:lumOff val="40000"/>
                </a:schemeClr>
              </a:solidFill>
              <a:latin typeface="Comic Sans MS" panose="030F0702030302020204" pitchFamily="66" charset="0"/>
            </a:endParaRPr>
          </a:p>
        </p:txBody>
      </p:sp>
      <p:sp>
        <p:nvSpPr>
          <p:cNvPr id="17" name="Title 1           _____1_____">
            <a:extLst>
              <a:ext uri="{FF2B5EF4-FFF2-40B4-BE49-F238E27FC236}">
                <a16:creationId xmlns:a16="http://schemas.microsoft.com/office/drawing/2014/main" id="{130B2EA7-32AD-A5D4-A600-DF6780AE82E4}"/>
              </a:ext>
            </a:extLst>
          </p:cNvPr>
          <p:cNvSpPr txBox="1">
            <a:spLocks/>
          </p:cNvSpPr>
          <p:nvPr/>
        </p:nvSpPr>
        <p:spPr>
          <a:xfrm>
            <a:off x="227066" y="765799"/>
            <a:ext cx="2814801" cy="5544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200" kern="1200" dirty="0">
                <a:solidFill>
                  <a:schemeClr val="accent4">
                    <a:lumMod val="60000"/>
                    <a:lumOff val="40000"/>
                  </a:schemeClr>
                </a:solidFill>
                <a:latin typeface="Aharoni" panose="02010803020104030203" pitchFamily="2" charset="-79"/>
                <a:cs typeface="Aharoni" panose="02010803020104030203" pitchFamily="2" charset="-79"/>
              </a:rPr>
              <a:t>Architecture</a:t>
            </a:r>
          </a:p>
        </p:txBody>
      </p:sp>
      <p:pic>
        <p:nvPicPr>
          <p:cNvPr id="5" name="Picture 4       _____1_____">
            <a:extLst>
              <a:ext uri="{FF2B5EF4-FFF2-40B4-BE49-F238E27FC236}">
                <a16:creationId xmlns:a16="http://schemas.microsoft.com/office/drawing/2014/main" id="{1D38F76D-EFD6-E023-387B-5B5477E4266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753096" y="2925184"/>
            <a:ext cx="5714034" cy="3922562"/>
          </a:xfrm>
          <a:prstGeom prst="rect">
            <a:avLst/>
          </a:prstGeom>
          <a:ln>
            <a:noFill/>
          </a:ln>
          <a:effectLst>
            <a:outerShdw blurRad="292100" dist="139700" dir="2700000" algn="tl" rotWithShape="0">
              <a:srgbClr val="333333">
                <a:alpha val="65000"/>
              </a:srgbClr>
            </a:outerShdw>
          </a:effectLst>
        </p:spPr>
      </p:pic>
      <p:pic>
        <p:nvPicPr>
          <p:cNvPr id="3" name="Picture 1      _____1_____">
            <a:extLst>
              <a:ext uri="{FF2B5EF4-FFF2-40B4-BE49-F238E27FC236}">
                <a16:creationId xmlns:a16="http://schemas.microsoft.com/office/drawing/2014/main" id="{0C818853-684F-C133-3ADB-71DC0B916AB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784514" y="10254"/>
            <a:ext cx="3761888" cy="5656365"/>
          </a:xfrm>
          <a:prstGeom prst="rect">
            <a:avLst/>
          </a:prstGeom>
          <a:ln>
            <a:noFill/>
          </a:ln>
          <a:effectLst>
            <a:outerShdw blurRad="292100" dist="139700" dir="2700000" algn="tl" rotWithShape="0">
              <a:srgbClr val="333333">
                <a:alpha val="65000"/>
              </a:srgbClr>
            </a:outerShdw>
          </a:effectLst>
        </p:spPr>
      </p:pic>
      <p:sp>
        <p:nvSpPr>
          <p:cNvPr id="13" name="Arrow2        _____1_____">
            <a:extLst>
              <a:ext uri="{FF2B5EF4-FFF2-40B4-BE49-F238E27FC236}">
                <a16:creationId xmlns:a16="http://schemas.microsoft.com/office/drawing/2014/main" id="{9D4388BF-6B5D-B5D3-E21A-0653CE460D2E}"/>
              </a:ext>
            </a:extLst>
          </p:cNvPr>
          <p:cNvSpPr/>
          <p:nvPr/>
        </p:nvSpPr>
        <p:spPr>
          <a:xfrm rot="10800000">
            <a:off x="6103830" y="5569657"/>
            <a:ext cx="954769" cy="315576"/>
          </a:xfrm>
          <a:prstGeom prst="utur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_____1_____">
            <a:extLst>
              <a:ext uri="{FF2B5EF4-FFF2-40B4-BE49-F238E27FC236}">
                <a16:creationId xmlns:a16="http://schemas.microsoft.com/office/drawing/2014/main" id="{559801C1-607C-98E6-210F-520452DA35CF}"/>
              </a:ext>
            </a:extLst>
          </p:cNvPr>
          <p:cNvSpPr/>
          <p:nvPr/>
        </p:nvSpPr>
        <p:spPr>
          <a:xfrm rot="10800000" flipV="1">
            <a:off x="5149060" y="2690299"/>
            <a:ext cx="954769" cy="296274"/>
          </a:xfrm>
          <a:prstGeom prst="utur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9" name="Picture 18   _____1_____">
            <a:extLst>
              <a:ext uri="{FF2B5EF4-FFF2-40B4-BE49-F238E27FC236}">
                <a16:creationId xmlns:a16="http://schemas.microsoft.com/office/drawing/2014/main" id="{3B227BC4-6E8B-CE65-FBB4-195D9CC5023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953692" y="951318"/>
            <a:ext cx="7955969" cy="4728376"/>
          </a:xfrm>
          <a:prstGeom prst="rect">
            <a:avLst/>
          </a:prstGeom>
        </p:spPr>
      </p:pic>
      <p:sp>
        <p:nvSpPr>
          <p:cNvPr id="21" name="Title 2            _____2_____">
            <a:extLst>
              <a:ext uri="{FF2B5EF4-FFF2-40B4-BE49-F238E27FC236}">
                <a16:creationId xmlns:a16="http://schemas.microsoft.com/office/drawing/2014/main" id="{B8797529-E15F-D724-C263-69C8EEF9A6D9}"/>
              </a:ext>
            </a:extLst>
          </p:cNvPr>
          <p:cNvSpPr txBox="1">
            <a:spLocks/>
          </p:cNvSpPr>
          <p:nvPr/>
        </p:nvSpPr>
        <p:spPr>
          <a:xfrm>
            <a:off x="254859" y="933855"/>
            <a:ext cx="2814801" cy="5544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200" dirty="0">
                <a:solidFill>
                  <a:schemeClr val="accent4">
                    <a:lumMod val="60000"/>
                    <a:lumOff val="40000"/>
                  </a:schemeClr>
                </a:solidFill>
                <a:latin typeface="Aharoni" panose="02010803020104030203" pitchFamily="2" charset="-79"/>
                <a:cs typeface="Aharoni" panose="02010803020104030203" pitchFamily="2" charset="-79"/>
              </a:rPr>
              <a:t>Results</a:t>
            </a:r>
            <a:endParaRPr lang="en-US" sz="3200" kern="1200" dirty="0">
              <a:solidFill>
                <a:schemeClr val="accent4">
                  <a:lumMod val="60000"/>
                  <a:lumOff val="40000"/>
                </a:schemeClr>
              </a:solidFill>
              <a:latin typeface="Aharoni" panose="02010803020104030203" pitchFamily="2" charset="-79"/>
              <a:cs typeface="Aharoni" panose="02010803020104030203" pitchFamily="2" charset="-79"/>
            </a:endParaRPr>
          </a:p>
        </p:txBody>
      </p:sp>
      <p:sp>
        <p:nvSpPr>
          <p:cNvPr id="22" name="TextBox 2     _____2_____">
            <a:extLst>
              <a:ext uri="{FF2B5EF4-FFF2-40B4-BE49-F238E27FC236}">
                <a16:creationId xmlns:a16="http://schemas.microsoft.com/office/drawing/2014/main" id="{FA7B645B-3193-A967-753C-A34637FE06ED}"/>
              </a:ext>
            </a:extLst>
          </p:cNvPr>
          <p:cNvSpPr txBox="1">
            <a:spLocks/>
          </p:cNvSpPr>
          <p:nvPr/>
        </p:nvSpPr>
        <p:spPr>
          <a:xfrm>
            <a:off x="213327" y="1758527"/>
            <a:ext cx="3369671" cy="2227726"/>
          </a:xfrm>
          <a:prstGeom prst="rect">
            <a:avLst/>
          </a:prstGeom>
          <a:noFill/>
        </p:spPr>
        <p:txBody>
          <a:bodyPr wrap="square" rtlCol="0">
            <a:spAutoFit/>
          </a:bodyPr>
          <a:lstStyle/>
          <a:p>
            <a:pPr lvl="0" eaLnBrk="0" fontAlgn="base" hangingPunct="0">
              <a:lnSpc>
                <a:spcPct val="200000"/>
              </a:lnSpc>
              <a:spcBef>
                <a:spcPct val="0"/>
              </a:spcBef>
              <a:spcAft>
                <a:spcPct val="0"/>
              </a:spcAft>
            </a:pPr>
            <a:r>
              <a:rPr lang="en-US" altLang="en-US" dirty="0">
                <a:solidFill>
                  <a:schemeClr val="bg1"/>
                </a:solidFill>
                <a:latin typeface="Comic Sans MS" panose="030F0702030302020204" pitchFamily="66" charset="0"/>
              </a:rPr>
              <a:t>Training </a:t>
            </a:r>
            <a:r>
              <a:rPr kumimoji="0" lang="en-US" altLang="en-US" sz="1800" i="0" u="none" strike="noStrike" cap="none" normalizeH="0" baseline="0" dirty="0">
                <a:ln>
                  <a:noFill/>
                </a:ln>
                <a:solidFill>
                  <a:schemeClr val="bg1"/>
                </a:solidFill>
                <a:effectLst/>
                <a:latin typeface="Comic Sans MS" panose="030F0702030302020204" pitchFamily="66" charset="0"/>
              </a:rPr>
              <a:t>Accuracy: </a:t>
            </a:r>
            <a:r>
              <a:rPr lang="en-US" altLang="en-US" b="1" dirty="0">
                <a:solidFill>
                  <a:schemeClr val="bg1"/>
                </a:solidFill>
                <a:latin typeface="Comic Sans MS" panose="030F0702030302020204" pitchFamily="66" charset="0"/>
              </a:rPr>
              <a:t>95 </a:t>
            </a:r>
            <a:r>
              <a:rPr kumimoji="0" lang="en-US" altLang="en-US" sz="1800" b="1" i="0" u="none" strike="noStrike" cap="none" normalizeH="0" baseline="0" dirty="0">
                <a:ln>
                  <a:noFill/>
                </a:ln>
                <a:solidFill>
                  <a:schemeClr val="bg1"/>
                </a:solidFill>
                <a:effectLst/>
                <a:latin typeface="Comic Sans MS" panose="030F0702030302020204" pitchFamily="66" charset="0"/>
              </a:rPr>
              <a:t>%</a:t>
            </a:r>
          </a:p>
          <a:p>
            <a:pPr lvl="0" eaLnBrk="0" fontAlgn="base" hangingPunct="0">
              <a:lnSpc>
                <a:spcPct val="200000"/>
              </a:lnSpc>
              <a:spcBef>
                <a:spcPct val="0"/>
              </a:spcBef>
              <a:spcAft>
                <a:spcPct val="0"/>
              </a:spcAft>
            </a:pPr>
            <a:r>
              <a:rPr kumimoji="0" lang="en-US" altLang="en-US" sz="1800" i="0" u="none" strike="noStrike" cap="none" normalizeH="0" baseline="0" dirty="0">
                <a:ln>
                  <a:noFill/>
                </a:ln>
                <a:solidFill>
                  <a:schemeClr val="bg1"/>
                </a:solidFill>
                <a:effectLst/>
                <a:latin typeface="Comic Sans MS" panose="030F0702030302020204" pitchFamily="66" charset="0"/>
              </a:rPr>
              <a:t>Training Loss: </a:t>
            </a:r>
            <a:r>
              <a:rPr lang="en-US" altLang="en-US" b="1" dirty="0">
                <a:solidFill>
                  <a:schemeClr val="bg1"/>
                </a:solidFill>
                <a:latin typeface="Comic Sans MS" panose="030F0702030302020204" pitchFamily="66" charset="0"/>
              </a:rPr>
              <a:t>0.1502</a:t>
            </a:r>
          </a:p>
          <a:p>
            <a:pPr lvl="0" eaLnBrk="0" fontAlgn="base" hangingPunct="0">
              <a:lnSpc>
                <a:spcPct val="200000"/>
              </a:lnSpc>
              <a:spcBef>
                <a:spcPct val="0"/>
              </a:spcBef>
              <a:spcAft>
                <a:spcPct val="0"/>
              </a:spcAft>
            </a:pPr>
            <a:r>
              <a:rPr kumimoji="0" lang="en-US" altLang="en-US" sz="1800" i="0" u="none" strike="noStrike" cap="none" normalizeH="0" baseline="0" dirty="0">
                <a:ln>
                  <a:noFill/>
                </a:ln>
                <a:solidFill>
                  <a:schemeClr val="bg1"/>
                </a:solidFill>
                <a:effectLst/>
                <a:latin typeface="Comic Sans MS" panose="030F0702030302020204" pitchFamily="66" charset="0"/>
              </a:rPr>
              <a:t>Validation Accuracy: </a:t>
            </a:r>
            <a:r>
              <a:rPr lang="en-US" altLang="en-US" b="1" dirty="0">
                <a:solidFill>
                  <a:schemeClr val="bg1"/>
                </a:solidFill>
                <a:latin typeface="Comic Sans MS" panose="030F0702030302020204" pitchFamily="66" charset="0"/>
              </a:rPr>
              <a:t>80 </a:t>
            </a:r>
            <a:r>
              <a:rPr kumimoji="0" lang="en-US" altLang="en-US" sz="1800" b="1" i="0" u="none" strike="noStrike" cap="none" normalizeH="0" baseline="0" dirty="0">
                <a:ln>
                  <a:noFill/>
                </a:ln>
                <a:solidFill>
                  <a:schemeClr val="bg1"/>
                </a:solidFill>
                <a:effectLst/>
                <a:latin typeface="Comic Sans MS" panose="030F0702030302020204" pitchFamily="66" charset="0"/>
              </a:rPr>
              <a:t>%</a:t>
            </a:r>
          </a:p>
          <a:p>
            <a:pPr lvl="0" eaLnBrk="0" fontAlgn="base" hangingPunct="0">
              <a:lnSpc>
                <a:spcPct val="200000"/>
              </a:lnSpc>
              <a:spcBef>
                <a:spcPct val="0"/>
              </a:spcBef>
              <a:spcAft>
                <a:spcPct val="0"/>
              </a:spcAft>
            </a:pPr>
            <a:r>
              <a:rPr kumimoji="0" lang="en-US" altLang="en-US" sz="1800" i="0" u="none" strike="noStrike" cap="none" normalizeH="0" baseline="0" dirty="0">
                <a:ln>
                  <a:noFill/>
                </a:ln>
                <a:solidFill>
                  <a:schemeClr val="bg1"/>
                </a:solidFill>
                <a:effectLst/>
                <a:latin typeface="Comic Sans MS" panose="030F0702030302020204" pitchFamily="66" charset="0"/>
              </a:rPr>
              <a:t>Validation Loss: </a:t>
            </a:r>
            <a:r>
              <a:rPr lang="en-US" altLang="en-US" b="1" dirty="0">
                <a:solidFill>
                  <a:schemeClr val="bg1"/>
                </a:solidFill>
                <a:latin typeface="Comic Sans MS" panose="030F0702030302020204" pitchFamily="66" charset="0"/>
              </a:rPr>
              <a:t>0.7389</a:t>
            </a:r>
            <a:endParaRPr kumimoji="0" lang="en-US" altLang="en-US" sz="1800" b="1" i="0" u="none" strike="noStrike" cap="none" normalizeH="0" baseline="0" dirty="0">
              <a:ln>
                <a:noFill/>
              </a:ln>
              <a:solidFill>
                <a:schemeClr val="bg1"/>
              </a:solidFill>
              <a:effectLst/>
              <a:latin typeface="Comic Sans MS" panose="030F0702030302020204" pitchFamily="66" charset="0"/>
            </a:endParaRPr>
          </a:p>
        </p:txBody>
      </p:sp>
      <p:pic>
        <p:nvPicPr>
          <p:cNvPr id="25" name="Picture 2.2     _____2_____">
            <a:extLst>
              <a:ext uri="{FF2B5EF4-FFF2-40B4-BE49-F238E27FC236}">
                <a16:creationId xmlns:a16="http://schemas.microsoft.com/office/drawing/2014/main" id="{4C4AA02A-0C27-2C1E-8D42-361263E7C0A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03822" y="1459883"/>
            <a:ext cx="4103530" cy="4236683"/>
          </a:xfrm>
          <a:prstGeom prst="rect">
            <a:avLst/>
          </a:prstGeom>
        </p:spPr>
      </p:pic>
      <p:pic>
        <p:nvPicPr>
          <p:cNvPr id="28" name="Picture 2.1     _____2_____">
            <a:extLst>
              <a:ext uri="{FF2B5EF4-FFF2-40B4-BE49-F238E27FC236}">
                <a16:creationId xmlns:a16="http://schemas.microsoft.com/office/drawing/2014/main" id="{FCFC702F-2085-666B-6879-1014BDFEB6D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806943" y="1481168"/>
            <a:ext cx="3985893" cy="4194113"/>
          </a:xfrm>
          <a:prstGeom prst="rect">
            <a:avLst/>
          </a:prstGeom>
        </p:spPr>
      </p:pic>
      <p:pic>
        <p:nvPicPr>
          <p:cNvPr id="30" name="Picture 2.3     _____2_____">
            <a:extLst>
              <a:ext uri="{FF2B5EF4-FFF2-40B4-BE49-F238E27FC236}">
                <a16:creationId xmlns:a16="http://schemas.microsoft.com/office/drawing/2014/main" id="{6CCC3620-5772-7FF1-C46C-2D7EC01169F1}"/>
              </a:ext>
            </a:extLst>
          </p:cNvPr>
          <p:cNvPicPr>
            <a:picLocks noChangeAspect="1"/>
          </p:cNvPicPr>
          <p:nvPr/>
        </p:nvPicPr>
        <p:blipFill>
          <a:blip r:embed="rId9">
            <a:extLst>
              <a:ext uri="{28A0092B-C50C-407E-A947-70E740481C1C}">
                <a14:useLocalDpi xmlns:a14="http://schemas.microsoft.com/office/drawing/2010/main" val="0"/>
              </a:ext>
            </a:extLst>
          </a:blip>
          <a:srcRect l="81" r="81"/>
          <a:stretch/>
        </p:blipFill>
        <p:spPr>
          <a:xfrm>
            <a:off x="4772005" y="812570"/>
            <a:ext cx="6291644" cy="5531308"/>
          </a:xfrm>
          <a:prstGeom prst="rect">
            <a:avLst/>
          </a:prstGeom>
        </p:spPr>
      </p:pic>
      <p:sp>
        <p:nvSpPr>
          <p:cNvPr id="31" name="Title 3             _____3_____">
            <a:extLst>
              <a:ext uri="{FF2B5EF4-FFF2-40B4-BE49-F238E27FC236}">
                <a16:creationId xmlns:a16="http://schemas.microsoft.com/office/drawing/2014/main" id="{E2B41F4C-F397-1494-1979-2FF3B4541816}"/>
              </a:ext>
            </a:extLst>
          </p:cNvPr>
          <p:cNvSpPr txBox="1">
            <a:spLocks/>
          </p:cNvSpPr>
          <p:nvPr/>
        </p:nvSpPr>
        <p:spPr>
          <a:xfrm>
            <a:off x="254858" y="933855"/>
            <a:ext cx="3150159" cy="58366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200" dirty="0">
                <a:solidFill>
                  <a:schemeClr val="accent4">
                    <a:lumMod val="60000"/>
                    <a:lumOff val="40000"/>
                  </a:schemeClr>
                </a:solidFill>
                <a:latin typeface="Aharoni" panose="02010803020104030203" pitchFamily="2" charset="-79"/>
                <a:cs typeface="Aharoni" panose="02010803020104030203" pitchFamily="2" charset="-79"/>
              </a:rPr>
              <a:t>Evaluation</a:t>
            </a:r>
            <a:endParaRPr lang="en-US" sz="3200" kern="1200" dirty="0">
              <a:solidFill>
                <a:schemeClr val="accent4">
                  <a:lumMod val="60000"/>
                  <a:lumOff val="40000"/>
                </a:schemeClr>
              </a:solidFill>
              <a:latin typeface="Aharoni" panose="02010803020104030203" pitchFamily="2" charset="-79"/>
              <a:cs typeface="Aharoni" panose="02010803020104030203" pitchFamily="2" charset="-79"/>
            </a:endParaRPr>
          </a:p>
        </p:txBody>
      </p:sp>
      <p:sp>
        <p:nvSpPr>
          <p:cNvPr id="35" name="TextBox 3    _____3_____">
            <a:extLst>
              <a:ext uri="{FF2B5EF4-FFF2-40B4-BE49-F238E27FC236}">
                <a16:creationId xmlns:a16="http://schemas.microsoft.com/office/drawing/2014/main" id="{0C7CF26B-8231-CC1C-10FE-C5FCE436B1D6}"/>
              </a:ext>
            </a:extLst>
          </p:cNvPr>
          <p:cNvSpPr txBox="1"/>
          <p:nvPr/>
        </p:nvSpPr>
        <p:spPr>
          <a:xfrm>
            <a:off x="0" y="1517515"/>
            <a:ext cx="3729439" cy="1672446"/>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tabLst/>
            </a:pPr>
            <a:r>
              <a:rPr kumimoji="0" lang="en-US" altLang="en-US" sz="1400" i="0" u="none" strike="noStrike" cap="none" normalizeH="0" baseline="0" dirty="0">
                <a:ln>
                  <a:noFill/>
                </a:ln>
                <a:solidFill>
                  <a:schemeClr val="bg1"/>
                </a:solidFill>
                <a:effectLst/>
                <a:latin typeface="Comic Sans MS" panose="030F0702030302020204" pitchFamily="66" charset="0"/>
              </a:rPr>
              <a:t>Primary Problems:</a:t>
            </a:r>
          </a:p>
          <a:p>
            <a:pPr lvl="0" eaLnBrk="0" fontAlgn="base" hangingPunct="0">
              <a:lnSpc>
                <a:spcPct val="150000"/>
              </a:lnSpc>
              <a:spcBef>
                <a:spcPct val="0"/>
              </a:spcBef>
              <a:spcAft>
                <a:spcPct val="0"/>
              </a:spcAft>
            </a:pPr>
            <a:r>
              <a:rPr lang="en-US" altLang="en-US" sz="1400" b="1" dirty="0">
                <a:solidFill>
                  <a:schemeClr val="accent2"/>
                </a:solidFill>
                <a:latin typeface="Comic Sans MS" panose="030F0702030302020204" pitchFamily="66" charset="0"/>
              </a:rPr>
              <a:t>- Overfitting Observed</a:t>
            </a:r>
            <a:br>
              <a:rPr lang="en-US" altLang="en-US" sz="1400" b="1" dirty="0">
                <a:solidFill>
                  <a:schemeClr val="bg1"/>
                </a:solidFill>
                <a:latin typeface="Comic Sans MS" panose="030F0702030302020204" pitchFamily="66" charset="0"/>
              </a:rPr>
            </a:br>
            <a:r>
              <a:rPr lang="en-US" altLang="en-US" sz="1400" b="1" dirty="0">
                <a:solidFill>
                  <a:schemeClr val="bg1"/>
                </a:solidFill>
                <a:latin typeface="Comic Sans MS" panose="030F0702030302020204" pitchFamily="66" charset="0"/>
              </a:rPr>
              <a:t>Improvements:</a:t>
            </a:r>
          </a:p>
          <a:p>
            <a:pPr lvl="0" eaLnBrk="0" fontAlgn="base" hangingPunct="0">
              <a:lnSpc>
                <a:spcPct val="150000"/>
              </a:lnSpc>
              <a:spcBef>
                <a:spcPct val="0"/>
              </a:spcBef>
              <a:spcAft>
                <a:spcPct val="0"/>
              </a:spcAft>
            </a:pPr>
            <a:r>
              <a:rPr lang="en-US" altLang="en-US" sz="1400" b="1" dirty="0">
                <a:solidFill>
                  <a:schemeClr val="accent6"/>
                </a:solidFill>
                <a:latin typeface="Comic Sans MS" panose="030F0702030302020204" pitchFamily="66" charset="0"/>
              </a:rPr>
              <a:t>- Validation Accuracy Increased</a:t>
            </a:r>
          </a:p>
          <a:p>
            <a:pPr marL="285750" lvl="0" indent="-285750" eaLnBrk="0" fontAlgn="base" hangingPunct="0">
              <a:lnSpc>
                <a:spcPct val="150000"/>
              </a:lnSpc>
              <a:spcBef>
                <a:spcPct val="0"/>
              </a:spcBef>
              <a:spcAft>
                <a:spcPct val="0"/>
              </a:spcAft>
              <a:buFontTx/>
              <a:buChar char="-"/>
            </a:pPr>
            <a:endParaRPr lang="en-US" altLang="en-US" sz="1400" b="1" dirty="0">
              <a:solidFill>
                <a:schemeClr val="accent6"/>
              </a:solidFill>
              <a:latin typeface="Comic Sans MS" panose="030F0702030302020204" pitchFamily="66" charset="0"/>
            </a:endParaRPr>
          </a:p>
        </p:txBody>
      </p:sp>
      <p:pic>
        <p:nvPicPr>
          <p:cNvPr id="39" name="Picture 3      _____3_____">
            <a:extLst>
              <a:ext uri="{FF2B5EF4-FFF2-40B4-BE49-F238E27FC236}">
                <a16:creationId xmlns:a16="http://schemas.microsoft.com/office/drawing/2014/main" id="{71432E07-F58C-1BE4-9DEB-E63259EFD9E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916460" y="277835"/>
            <a:ext cx="6104256" cy="6302329"/>
          </a:xfrm>
          <a:prstGeom prst="rect">
            <a:avLst/>
          </a:prstGeom>
        </p:spPr>
      </p:pic>
    </p:spTree>
    <p:extLst>
      <p:ext uri="{BB962C8B-B14F-4D97-AF65-F5344CB8AC3E}">
        <p14:creationId xmlns:p14="http://schemas.microsoft.com/office/powerpoint/2010/main" val="236382015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4"/>
                                        </p:tgtEl>
                                      </p:cBhvr>
                                    </p:animEffect>
                                    <p:set>
                                      <p:cBhvr>
                                        <p:cTn id="13" dur="1" fill="hold">
                                          <p:stCondLst>
                                            <p:cond delay="499"/>
                                          </p:stCondLst>
                                        </p:cTn>
                                        <p:tgtEl>
                                          <p:spTgt spid="14"/>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19"/>
                                        </p:tgtEl>
                                      </p:cBhvr>
                                    </p:animEffect>
                                    <p:set>
                                      <p:cBhvr>
                                        <p:cTn id="26" dur="1" fill="hold">
                                          <p:stCondLst>
                                            <p:cond delay="499"/>
                                          </p:stCondLst>
                                        </p:cTn>
                                        <p:tgtEl>
                                          <p:spTgt spid="19"/>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23"/>
                                        </p:tgtEl>
                                      </p:cBhvr>
                                    </p:animEffect>
                                    <p:set>
                                      <p:cBhvr>
                                        <p:cTn id="29" dur="1" fill="hold">
                                          <p:stCondLst>
                                            <p:cond delay="499"/>
                                          </p:stCondLst>
                                        </p:cTn>
                                        <p:tgtEl>
                                          <p:spTgt spid="23"/>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par>
                                <p:cTn id="41" presetID="10"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25"/>
                                        </p:tgtEl>
                                      </p:cBhvr>
                                    </p:animEffect>
                                    <p:set>
                                      <p:cBhvr>
                                        <p:cTn id="51" dur="1" fill="hold">
                                          <p:stCondLst>
                                            <p:cond delay="499"/>
                                          </p:stCondLst>
                                        </p:cTn>
                                        <p:tgtEl>
                                          <p:spTgt spid="25"/>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28"/>
                                        </p:tgtEl>
                                      </p:cBhvr>
                                    </p:animEffect>
                                    <p:set>
                                      <p:cBhvr>
                                        <p:cTn id="54" dur="1" fill="hold">
                                          <p:stCondLst>
                                            <p:cond delay="499"/>
                                          </p:stCondLst>
                                        </p:cTn>
                                        <p:tgtEl>
                                          <p:spTgt spid="28"/>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grpId="1" nodeType="clickEffect">
                                  <p:stCondLst>
                                    <p:cond delay="0"/>
                                  </p:stCondLst>
                                  <p:childTnLst>
                                    <p:animEffect transition="out" filter="fade">
                                      <p:cBhvr>
                                        <p:cTn id="63" dur="500"/>
                                        <p:tgtEl>
                                          <p:spTgt spid="21"/>
                                        </p:tgtEl>
                                      </p:cBhvr>
                                    </p:animEffect>
                                    <p:set>
                                      <p:cBhvr>
                                        <p:cTn id="64" dur="1" fill="hold">
                                          <p:stCondLst>
                                            <p:cond delay="499"/>
                                          </p:stCondLst>
                                        </p:cTn>
                                        <p:tgtEl>
                                          <p:spTgt spid="21"/>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22"/>
                                        </p:tgtEl>
                                      </p:cBhvr>
                                    </p:animEffect>
                                    <p:set>
                                      <p:cBhvr>
                                        <p:cTn id="67" dur="1" fill="hold">
                                          <p:stCondLst>
                                            <p:cond delay="499"/>
                                          </p:stCondLst>
                                        </p:cTn>
                                        <p:tgtEl>
                                          <p:spTgt spid="22"/>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30"/>
                                        </p:tgtEl>
                                      </p:cBhvr>
                                    </p:animEffect>
                                    <p:set>
                                      <p:cBhvr>
                                        <p:cTn id="70" dur="1" fill="hold">
                                          <p:stCondLst>
                                            <p:cond delay="499"/>
                                          </p:stCondLst>
                                        </p:cTn>
                                        <p:tgtEl>
                                          <p:spTgt spid="30"/>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fade">
                                      <p:cBhvr>
                                        <p:cTn id="75" dur="500"/>
                                        <p:tgtEl>
                                          <p:spTgt spid="31"/>
                                        </p:tgtEl>
                                      </p:cBhvr>
                                    </p:animEffect>
                                  </p:childTnLst>
                                </p:cTn>
                              </p:par>
                              <p:par>
                                <p:cTn id="76" presetID="10" presetClass="entr" presetSubtype="0" fill="hold" nodeType="with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fade">
                                      <p:cBhvr>
                                        <p:cTn id="78" dur="500"/>
                                        <p:tgtEl>
                                          <p:spTgt spid="3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fade">
                                      <p:cBhvr>
                                        <p:cTn id="8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7" grpId="0"/>
      <p:bldP spid="13" grpId="0" animBg="1"/>
      <p:bldP spid="14" grpId="0" animBg="1"/>
      <p:bldP spid="21" grpId="0"/>
      <p:bldP spid="21" grpId="1"/>
      <p:bldP spid="22" grpId="0"/>
      <p:bldP spid="22" grpId="1"/>
      <p:bldP spid="31" grpId="0"/>
      <p:bldP spid="35"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A67E16-807E-5BDB-5EA9-A934FFDB242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 y="907"/>
            <a:ext cx="12191980" cy="6856195"/>
          </a:xfrm>
          <a:prstGeom prst="rect">
            <a:avLst/>
          </a:prstGeom>
        </p:spPr>
      </p:pic>
      <p:sp>
        <p:nvSpPr>
          <p:cNvPr id="20" name="Rectangle 19">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4316C31D-F582-EDD1-A94E-4B6DF6094A4A}"/>
              </a:ext>
            </a:extLst>
          </p:cNvPr>
          <p:cNvSpPr>
            <a:spLocks noGrp="1"/>
          </p:cNvSpPr>
          <p:nvPr>
            <p:ph type="title"/>
          </p:nvPr>
        </p:nvSpPr>
        <p:spPr>
          <a:xfrm>
            <a:off x="405643" y="311752"/>
            <a:ext cx="4947677" cy="726963"/>
          </a:xfrm>
        </p:spPr>
        <p:txBody>
          <a:bodyPr anchor="b">
            <a:normAutofit/>
          </a:bodyPr>
          <a:lstStyle/>
          <a:p>
            <a:r>
              <a:rPr lang="en-US" sz="3600" dirty="0">
                <a:latin typeface="Aharoni" panose="02010803020104030203" pitchFamily="2" charset="-79"/>
                <a:cs typeface="Aharoni" panose="02010803020104030203" pitchFamily="2" charset="-79"/>
              </a:rPr>
              <a:t>Final Results</a:t>
            </a:r>
          </a:p>
        </p:txBody>
      </p:sp>
      <p:pic>
        <p:nvPicPr>
          <p:cNvPr id="16" name="Picture 15" descr="A graph showing different sizes of indicators&#10;&#10;Description automatically generated with medium confidence">
            <a:extLst>
              <a:ext uri="{FF2B5EF4-FFF2-40B4-BE49-F238E27FC236}">
                <a16:creationId xmlns:a16="http://schemas.microsoft.com/office/drawing/2014/main" id="{0C7957F3-E002-BE02-AF35-112866E692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4930" y="1038715"/>
            <a:ext cx="9682139" cy="5795149"/>
          </a:xfrm>
          <a:prstGeom prst="rect">
            <a:avLst/>
          </a:prstGeom>
        </p:spPr>
      </p:pic>
      <p:sp>
        <p:nvSpPr>
          <p:cNvPr id="9" name="Rectangle 8">
            <a:extLst>
              <a:ext uri="{FF2B5EF4-FFF2-40B4-BE49-F238E27FC236}">
                <a16:creationId xmlns:a16="http://schemas.microsoft.com/office/drawing/2014/main" id="{A7619919-AB92-94D0-7087-2903A8171914}"/>
              </a:ext>
            </a:extLst>
          </p:cNvPr>
          <p:cNvSpPr/>
          <p:nvPr/>
        </p:nvSpPr>
        <p:spPr>
          <a:xfrm>
            <a:off x="7227650" y="2558374"/>
            <a:ext cx="1643975" cy="4056434"/>
          </a:xfrm>
          <a:custGeom>
            <a:avLst/>
            <a:gdLst>
              <a:gd name="connsiteX0" fmla="*/ 0 w 1643975"/>
              <a:gd name="connsiteY0" fmla="*/ 0 h 4056434"/>
              <a:gd name="connsiteX1" fmla="*/ 531552 w 1643975"/>
              <a:gd name="connsiteY1" fmla="*/ 0 h 4056434"/>
              <a:gd name="connsiteX2" fmla="*/ 1112423 w 1643975"/>
              <a:gd name="connsiteY2" fmla="*/ 0 h 4056434"/>
              <a:gd name="connsiteX3" fmla="*/ 1643975 w 1643975"/>
              <a:gd name="connsiteY3" fmla="*/ 0 h 4056434"/>
              <a:gd name="connsiteX4" fmla="*/ 1643975 w 1643975"/>
              <a:gd name="connsiteY4" fmla="*/ 538926 h 4056434"/>
              <a:gd name="connsiteX5" fmla="*/ 1643975 w 1643975"/>
              <a:gd name="connsiteY5" fmla="*/ 1199545 h 4056434"/>
              <a:gd name="connsiteX6" fmla="*/ 1643975 w 1643975"/>
              <a:gd name="connsiteY6" fmla="*/ 1819600 h 4056434"/>
              <a:gd name="connsiteX7" fmla="*/ 1643975 w 1643975"/>
              <a:gd name="connsiteY7" fmla="*/ 2317962 h 4056434"/>
              <a:gd name="connsiteX8" fmla="*/ 1643975 w 1643975"/>
              <a:gd name="connsiteY8" fmla="*/ 2938017 h 4056434"/>
              <a:gd name="connsiteX9" fmla="*/ 1643975 w 1643975"/>
              <a:gd name="connsiteY9" fmla="*/ 3476943 h 4056434"/>
              <a:gd name="connsiteX10" fmla="*/ 1643975 w 1643975"/>
              <a:gd name="connsiteY10" fmla="*/ 4056434 h 4056434"/>
              <a:gd name="connsiteX11" fmla="*/ 1128863 w 1643975"/>
              <a:gd name="connsiteY11" fmla="*/ 4056434 h 4056434"/>
              <a:gd name="connsiteX12" fmla="*/ 547992 w 1643975"/>
              <a:gd name="connsiteY12" fmla="*/ 4056434 h 4056434"/>
              <a:gd name="connsiteX13" fmla="*/ 0 w 1643975"/>
              <a:gd name="connsiteY13" fmla="*/ 4056434 h 4056434"/>
              <a:gd name="connsiteX14" fmla="*/ 0 w 1643975"/>
              <a:gd name="connsiteY14" fmla="*/ 3436379 h 4056434"/>
              <a:gd name="connsiteX15" fmla="*/ 0 w 1643975"/>
              <a:gd name="connsiteY15" fmla="*/ 2816324 h 4056434"/>
              <a:gd name="connsiteX16" fmla="*/ 0 w 1643975"/>
              <a:gd name="connsiteY16" fmla="*/ 2196269 h 4056434"/>
              <a:gd name="connsiteX17" fmla="*/ 0 w 1643975"/>
              <a:gd name="connsiteY17" fmla="*/ 1616779 h 4056434"/>
              <a:gd name="connsiteX18" fmla="*/ 0 w 1643975"/>
              <a:gd name="connsiteY18" fmla="*/ 1118417 h 4056434"/>
              <a:gd name="connsiteX19" fmla="*/ 0 w 1643975"/>
              <a:gd name="connsiteY19" fmla="*/ 579491 h 4056434"/>
              <a:gd name="connsiteX20" fmla="*/ 0 w 1643975"/>
              <a:gd name="connsiteY20" fmla="*/ 0 h 4056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3975" h="4056434" extrusionOk="0">
                <a:moveTo>
                  <a:pt x="0" y="0"/>
                </a:moveTo>
                <a:cubicBezTo>
                  <a:pt x="146029" y="-10787"/>
                  <a:pt x="398484" y="53111"/>
                  <a:pt x="531552" y="0"/>
                </a:cubicBezTo>
                <a:cubicBezTo>
                  <a:pt x="664620" y="-53111"/>
                  <a:pt x="914596" y="66315"/>
                  <a:pt x="1112423" y="0"/>
                </a:cubicBezTo>
                <a:cubicBezTo>
                  <a:pt x="1310250" y="-66315"/>
                  <a:pt x="1490050" y="31276"/>
                  <a:pt x="1643975" y="0"/>
                </a:cubicBezTo>
                <a:cubicBezTo>
                  <a:pt x="1668321" y="109714"/>
                  <a:pt x="1601753" y="343405"/>
                  <a:pt x="1643975" y="538926"/>
                </a:cubicBezTo>
                <a:cubicBezTo>
                  <a:pt x="1686197" y="734447"/>
                  <a:pt x="1626835" y="990897"/>
                  <a:pt x="1643975" y="1199545"/>
                </a:cubicBezTo>
                <a:cubicBezTo>
                  <a:pt x="1661115" y="1408193"/>
                  <a:pt x="1618480" y="1585664"/>
                  <a:pt x="1643975" y="1819600"/>
                </a:cubicBezTo>
                <a:cubicBezTo>
                  <a:pt x="1669470" y="2053537"/>
                  <a:pt x="1610064" y="2121325"/>
                  <a:pt x="1643975" y="2317962"/>
                </a:cubicBezTo>
                <a:cubicBezTo>
                  <a:pt x="1677886" y="2514599"/>
                  <a:pt x="1618368" y="2753180"/>
                  <a:pt x="1643975" y="2938017"/>
                </a:cubicBezTo>
                <a:cubicBezTo>
                  <a:pt x="1669582" y="3122855"/>
                  <a:pt x="1604766" y="3229978"/>
                  <a:pt x="1643975" y="3476943"/>
                </a:cubicBezTo>
                <a:cubicBezTo>
                  <a:pt x="1683184" y="3723908"/>
                  <a:pt x="1627207" y="3822775"/>
                  <a:pt x="1643975" y="4056434"/>
                </a:cubicBezTo>
                <a:cubicBezTo>
                  <a:pt x="1397116" y="4095004"/>
                  <a:pt x="1235556" y="4024925"/>
                  <a:pt x="1128863" y="4056434"/>
                </a:cubicBezTo>
                <a:cubicBezTo>
                  <a:pt x="1022170" y="4087943"/>
                  <a:pt x="787554" y="4020338"/>
                  <a:pt x="547992" y="4056434"/>
                </a:cubicBezTo>
                <a:cubicBezTo>
                  <a:pt x="308430" y="4092530"/>
                  <a:pt x="249465" y="3991517"/>
                  <a:pt x="0" y="4056434"/>
                </a:cubicBezTo>
                <a:cubicBezTo>
                  <a:pt x="-74054" y="3928391"/>
                  <a:pt x="31238" y="3723122"/>
                  <a:pt x="0" y="3436379"/>
                </a:cubicBezTo>
                <a:cubicBezTo>
                  <a:pt x="-31238" y="3149636"/>
                  <a:pt x="19" y="2963717"/>
                  <a:pt x="0" y="2816324"/>
                </a:cubicBezTo>
                <a:cubicBezTo>
                  <a:pt x="-19" y="2668931"/>
                  <a:pt x="8780" y="2447367"/>
                  <a:pt x="0" y="2196269"/>
                </a:cubicBezTo>
                <a:cubicBezTo>
                  <a:pt x="-8780" y="1945171"/>
                  <a:pt x="40021" y="1828812"/>
                  <a:pt x="0" y="1616779"/>
                </a:cubicBezTo>
                <a:cubicBezTo>
                  <a:pt x="-40021" y="1404746"/>
                  <a:pt x="574" y="1357134"/>
                  <a:pt x="0" y="1118417"/>
                </a:cubicBezTo>
                <a:cubicBezTo>
                  <a:pt x="-574" y="879700"/>
                  <a:pt x="35167" y="848465"/>
                  <a:pt x="0" y="579491"/>
                </a:cubicBezTo>
                <a:cubicBezTo>
                  <a:pt x="-35167" y="310517"/>
                  <a:pt x="65873" y="286680"/>
                  <a:pt x="0" y="0"/>
                </a:cubicBezTo>
                <a:close/>
              </a:path>
            </a:pathLst>
          </a:custGeom>
          <a:noFill/>
          <a:ln w="12700" cap="flat" cmpd="sng" algn="ctr">
            <a:solidFill>
              <a:srgbClr val="00B050"/>
            </a:solidFill>
            <a:prstDash val="solid"/>
            <a:round/>
            <a:headEnd type="none" w="med" len="med"/>
            <a:tailEnd type="none" w="med" len="med"/>
            <a:extLst>
              <a:ext uri="{C807C97D-BFC1-408E-A445-0C87EB9F89A2}">
                <ask:lineSketchStyleProps xmlns:ask="http://schemas.microsoft.com/office/drawing/2018/sketchyshapes" sd="64859186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02402369"/>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Content Placeholder 6" descr="A close up of leaves&#10;&#10;Description automatically generated">
            <a:extLst>
              <a:ext uri="{FF2B5EF4-FFF2-40B4-BE49-F238E27FC236}">
                <a16:creationId xmlns:a16="http://schemas.microsoft.com/office/drawing/2014/main" id="{83E11F43-100B-C703-E431-962D9E77FCC8}"/>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r="3094" b="1"/>
          <a:stretch/>
        </p:blipFill>
        <p:spPr>
          <a:xfrm>
            <a:off x="20" y="1282"/>
            <a:ext cx="12191980" cy="6856718"/>
          </a:xfrm>
          <a:prstGeom prst="rect">
            <a:avLst/>
          </a:prstGeom>
        </p:spPr>
      </p:pic>
      <p:sp>
        <p:nvSpPr>
          <p:cNvPr id="8" name="TextBox 7">
            <a:extLst>
              <a:ext uri="{FF2B5EF4-FFF2-40B4-BE49-F238E27FC236}">
                <a16:creationId xmlns:a16="http://schemas.microsoft.com/office/drawing/2014/main" id="{7240EA65-B31F-BD85-5FDD-D42FE51291D0}"/>
              </a:ext>
            </a:extLst>
          </p:cNvPr>
          <p:cNvSpPr txBox="1"/>
          <p:nvPr/>
        </p:nvSpPr>
        <p:spPr>
          <a:xfrm>
            <a:off x="4724400" y="4056434"/>
            <a:ext cx="5184496" cy="830997"/>
          </a:xfrm>
          <a:prstGeom prst="rect">
            <a:avLst/>
          </a:prstGeom>
          <a:noFill/>
        </p:spPr>
        <p:txBody>
          <a:bodyPr wrap="none" rtlCol="0">
            <a:spAutoFit/>
          </a:bodyPr>
          <a:lstStyle/>
          <a:p>
            <a:r>
              <a:rPr lang="en-US" sz="4800" b="1" dirty="0">
                <a:solidFill>
                  <a:schemeClr val="bg1"/>
                </a:solidFill>
              </a:rPr>
              <a:t>For your Attention</a:t>
            </a:r>
          </a:p>
        </p:txBody>
      </p:sp>
    </p:spTree>
    <p:extLst>
      <p:ext uri="{BB962C8B-B14F-4D97-AF65-F5344CB8AC3E}">
        <p14:creationId xmlns:p14="http://schemas.microsoft.com/office/powerpoint/2010/main" val="25938211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Content Placeholder 6" descr="A close up of leaves&#10;&#10;Description automatically generated">
            <a:extLst>
              <a:ext uri="{FF2B5EF4-FFF2-40B4-BE49-F238E27FC236}">
                <a16:creationId xmlns:a16="http://schemas.microsoft.com/office/drawing/2014/main" id="{83E11F43-100B-C703-E431-962D9E77FCC8}"/>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r="3094" b="1"/>
          <a:stretch/>
        </p:blipFill>
        <p:spPr>
          <a:xfrm>
            <a:off x="20" y="1282"/>
            <a:ext cx="12191980" cy="6856718"/>
          </a:xfrm>
          <a:prstGeom prst="rect">
            <a:avLst/>
          </a:prstGeom>
        </p:spPr>
      </p:pic>
      <p:sp>
        <p:nvSpPr>
          <p:cNvPr id="8" name="TextBox 7">
            <a:extLst>
              <a:ext uri="{FF2B5EF4-FFF2-40B4-BE49-F238E27FC236}">
                <a16:creationId xmlns:a16="http://schemas.microsoft.com/office/drawing/2014/main" id="{7240EA65-B31F-BD85-5FDD-D42FE51291D0}"/>
              </a:ext>
            </a:extLst>
          </p:cNvPr>
          <p:cNvSpPr txBox="1"/>
          <p:nvPr/>
        </p:nvSpPr>
        <p:spPr>
          <a:xfrm>
            <a:off x="4724400" y="4056434"/>
            <a:ext cx="5184496" cy="830997"/>
          </a:xfrm>
          <a:prstGeom prst="rect">
            <a:avLst/>
          </a:prstGeom>
          <a:noFill/>
        </p:spPr>
        <p:txBody>
          <a:bodyPr wrap="none" rtlCol="0">
            <a:spAutoFit/>
          </a:bodyPr>
          <a:lstStyle/>
          <a:p>
            <a:r>
              <a:rPr lang="en-US" sz="4800" b="1" dirty="0">
                <a:solidFill>
                  <a:schemeClr val="bg1"/>
                </a:solidFill>
              </a:rPr>
              <a:t>For your Attention</a:t>
            </a:r>
          </a:p>
        </p:txBody>
      </p:sp>
    </p:spTree>
    <p:extLst>
      <p:ext uri="{BB962C8B-B14F-4D97-AF65-F5344CB8AC3E}">
        <p14:creationId xmlns:p14="http://schemas.microsoft.com/office/powerpoint/2010/main" val="36470583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Content Placeholder 6" descr="A close up of leaves&#10;&#10;Description automatically generated">
            <a:extLst>
              <a:ext uri="{FF2B5EF4-FFF2-40B4-BE49-F238E27FC236}">
                <a16:creationId xmlns:a16="http://schemas.microsoft.com/office/drawing/2014/main" id="{83E11F43-100B-C703-E431-962D9E77FCC8}"/>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r="3094" b="1"/>
          <a:stretch/>
        </p:blipFill>
        <p:spPr>
          <a:xfrm>
            <a:off x="20" y="1282"/>
            <a:ext cx="12191980" cy="6856718"/>
          </a:xfrm>
          <a:prstGeom prst="rect">
            <a:avLst/>
          </a:prstGeom>
        </p:spPr>
      </p:pic>
      <p:sp>
        <p:nvSpPr>
          <p:cNvPr id="8" name="TextBox 7">
            <a:extLst>
              <a:ext uri="{FF2B5EF4-FFF2-40B4-BE49-F238E27FC236}">
                <a16:creationId xmlns:a16="http://schemas.microsoft.com/office/drawing/2014/main" id="{7240EA65-B31F-BD85-5FDD-D42FE51291D0}"/>
              </a:ext>
            </a:extLst>
          </p:cNvPr>
          <p:cNvSpPr txBox="1"/>
          <p:nvPr/>
        </p:nvSpPr>
        <p:spPr>
          <a:xfrm>
            <a:off x="4724400" y="4056434"/>
            <a:ext cx="5184496" cy="830997"/>
          </a:xfrm>
          <a:prstGeom prst="rect">
            <a:avLst/>
          </a:prstGeom>
          <a:noFill/>
        </p:spPr>
        <p:txBody>
          <a:bodyPr wrap="none" rtlCol="0">
            <a:spAutoFit/>
          </a:bodyPr>
          <a:lstStyle/>
          <a:p>
            <a:r>
              <a:rPr lang="en-US" sz="4800" b="1" dirty="0">
                <a:solidFill>
                  <a:schemeClr val="bg1"/>
                </a:solidFill>
              </a:rPr>
              <a:t>For your Attention</a:t>
            </a:r>
          </a:p>
        </p:txBody>
      </p:sp>
    </p:spTree>
    <p:extLst>
      <p:ext uri="{BB962C8B-B14F-4D97-AF65-F5344CB8AC3E}">
        <p14:creationId xmlns:p14="http://schemas.microsoft.com/office/powerpoint/2010/main" val="2363927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A67E16-807E-5BDB-5EA9-A934FFDB242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 y="907"/>
            <a:ext cx="12191980" cy="6856195"/>
          </a:xfrm>
          <a:prstGeom prst="rect">
            <a:avLst/>
          </a:prstGeom>
        </p:spPr>
      </p:pic>
      <p:sp>
        <p:nvSpPr>
          <p:cNvPr id="20" name="Rectangle 19">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itle 1">
            <a:extLst>
              <a:ext uri="{FF2B5EF4-FFF2-40B4-BE49-F238E27FC236}">
                <a16:creationId xmlns:a16="http://schemas.microsoft.com/office/drawing/2014/main" id="{63254341-3112-A5DC-ADBC-0FE14453F6D0}"/>
              </a:ext>
            </a:extLst>
          </p:cNvPr>
          <p:cNvSpPr>
            <a:spLocks noGrp="1"/>
          </p:cNvSpPr>
          <p:nvPr>
            <p:ph type="title"/>
          </p:nvPr>
        </p:nvSpPr>
        <p:spPr>
          <a:xfrm>
            <a:off x="386953" y="241018"/>
            <a:ext cx="5417871" cy="726963"/>
          </a:xfrm>
        </p:spPr>
        <p:txBody>
          <a:bodyPr anchor="b">
            <a:normAutofit/>
          </a:bodyPr>
          <a:lstStyle/>
          <a:p>
            <a:r>
              <a:rPr lang="en-US" sz="3600" dirty="0">
                <a:latin typeface="Aharoni" panose="02010803020104030203" pitchFamily="2" charset="-79"/>
                <a:cs typeface="Aharoni" panose="02010803020104030203" pitchFamily="2" charset="-79"/>
              </a:rPr>
              <a:t>Training Process</a:t>
            </a:r>
          </a:p>
        </p:txBody>
      </p:sp>
      <p:pic>
        <p:nvPicPr>
          <p:cNvPr id="4" name="Picture 3" descr="A diagram of a learning step&#10;&#10;Description automatically generated">
            <a:extLst>
              <a:ext uri="{FF2B5EF4-FFF2-40B4-BE49-F238E27FC236}">
                <a16:creationId xmlns:a16="http://schemas.microsoft.com/office/drawing/2014/main" id="{A7410F36-D41A-B156-7822-96812C12C6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471" y="3341791"/>
            <a:ext cx="4031216" cy="2512791"/>
          </a:xfrm>
          <a:prstGeom prst="rect">
            <a:avLst/>
          </a:prstGeom>
        </p:spPr>
      </p:pic>
      <p:pic>
        <p:nvPicPr>
          <p:cNvPr id="6" name="Picture 5" descr="A diagram of a curve&#10;&#10;Description automatically generated">
            <a:extLst>
              <a:ext uri="{FF2B5EF4-FFF2-40B4-BE49-F238E27FC236}">
                <a16:creationId xmlns:a16="http://schemas.microsoft.com/office/drawing/2014/main" id="{C66F7E8F-972F-DDE6-4169-C1B8B35BAA4D}"/>
              </a:ext>
            </a:extLst>
          </p:cNvPr>
          <p:cNvPicPr>
            <a:picLocks noChangeAspect="1"/>
          </p:cNvPicPr>
          <p:nvPr/>
        </p:nvPicPr>
        <p:blipFill rotWithShape="1">
          <a:blip r:embed="rId4">
            <a:extLst>
              <a:ext uri="{28A0092B-C50C-407E-A947-70E740481C1C}">
                <a14:useLocalDpi xmlns:a14="http://schemas.microsoft.com/office/drawing/2010/main" val="0"/>
              </a:ext>
            </a:extLst>
          </a:blip>
          <a:srcRect b="6746"/>
          <a:stretch/>
        </p:blipFill>
        <p:spPr>
          <a:xfrm>
            <a:off x="585063" y="3275806"/>
            <a:ext cx="5021647" cy="2514568"/>
          </a:xfrm>
          <a:prstGeom prst="rect">
            <a:avLst/>
          </a:prstGeom>
        </p:spPr>
      </p:pic>
      <p:sp>
        <p:nvSpPr>
          <p:cNvPr id="7" name="Content Placeholder 2">
            <a:extLst>
              <a:ext uri="{FF2B5EF4-FFF2-40B4-BE49-F238E27FC236}">
                <a16:creationId xmlns:a16="http://schemas.microsoft.com/office/drawing/2014/main" id="{1896B815-3584-5D0E-F14E-8BD258D83C25}"/>
              </a:ext>
            </a:extLst>
          </p:cNvPr>
          <p:cNvSpPr txBox="1">
            <a:spLocks/>
          </p:cNvSpPr>
          <p:nvPr/>
        </p:nvSpPr>
        <p:spPr>
          <a:xfrm>
            <a:off x="386953" y="1159688"/>
            <a:ext cx="11607250" cy="116522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Font typeface="Arial" panose="020B0604020202020204" pitchFamily="34" charset="0"/>
              <a:buNone/>
            </a:pPr>
            <a:r>
              <a:rPr lang="en-US" sz="1600" b="1" dirty="0">
                <a:latin typeface="Comic Sans MS"/>
              </a:rPr>
              <a:t>Optimizers:</a:t>
            </a:r>
          </a:p>
          <a:p>
            <a:pPr marL="0" indent="0">
              <a:buFont typeface="Arial" panose="020B0604020202020204" pitchFamily="34" charset="0"/>
              <a:buNone/>
            </a:pPr>
            <a:r>
              <a:rPr lang="en-US" sz="1600" dirty="0">
                <a:latin typeface="Comic Sans MS"/>
              </a:rPr>
              <a:t>Optimizers are crucial for fine-tuning neural network weights and learning rates to minimize loss functions. They play a vital role in model training by determining how quickly and effectively a model can converge to its lowest error state.</a:t>
            </a:r>
            <a:endParaRPr lang="en-US" sz="1600" dirty="0">
              <a:solidFill>
                <a:srgbClr val="000000"/>
              </a:solidFill>
              <a:latin typeface="Comic Sans MS" panose="030F0702030302020204" pitchFamily="66" charset="0"/>
            </a:endParaRPr>
          </a:p>
        </p:txBody>
      </p:sp>
      <p:sp>
        <p:nvSpPr>
          <p:cNvPr id="11" name="Content Placeholder 2">
            <a:extLst>
              <a:ext uri="{FF2B5EF4-FFF2-40B4-BE49-F238E27FC236}">
                <a16:creationId xmlns:a16="http://schemas.microsoft.com/office/drawing/2014/main" id="{12CA5E2E-EB85-796A-1025-5F032EDC54E9}"/>
              </a:ext>
            </a:extLst>
          </p:cNvPr>
          <p:cNvSpPr txBox="1">
            <a:spLocks/>
          </p:cNvSpPr>
          <p:nvPr/>
        </p:nvSpPr>
        <p:spPr>
          <a:xfrm>
            <a:off x="386953" y="2156513"/>
            <a:ext cx="5417871" cy="1165223"/>
          </a:xfrm>
          <a:prstGeom prst="rect">
            <a:avLst/>
          </a:prstGeom>
        </p:spPr>
        <p:txBody>
          <a:bodyPr vert="horz" lIns="91440" tIns="45720" rIns="91440" bIns="45720" rtlCol="0" anchor="t">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Font typeface="Arial" panose="020B0604020202020204" pitchFamily="34" charset="0"/>
              <a:buNone/>
            </a:pPr>
            <a:r>
              <a:rPr lang="en-US" sz="1600" b="1" dirty="0">
                <a:latin typeface="Comic Sans MS"/>
              </a:rPr>
              <a:t>Stochastic: </a:t>
            </a:r>
            <a:r>
              <a:rPr lang="en-US" sz="1600" dirty="0">
                <a:latin typeface="Comic Sans MS"/>
              </a:rPr>
              <a:t>Gradient Descent (SGD)SGD is a fundamental optimizer that uses a single data point at a time to update parameters, making it highly efficient for large datasets. It's simple and robust but may require more iterations to converge, often making it slower than more sophisticated techniques.</a:t>
            </a:r>
            <a:endParaRPr lang="en-US" sz="1600" dirty="0">
              <a:solidFill>
                <a:srgbClr val="000000"/>
              </a:solidFill>
              <a:latin typeface="Comic Sans MS" panose="030F0702030302020204" pitchFamily="66" charset="0"/>
            </a:endParaRPr>
          </a:p>
        </p:txBody>
      </p:sp>
      <p:sp>
        <p:nvSpPr>
          <p:cNvPr id="14" name="Content Placeholder 2">
            <a:extLst>
              <a:ext uri="{FF2B5EF4-FFF2-40B4-BE49-F238E27FC236}">
                <a16:creationId xmlns:a16="http://schemas.microsoft.com/office/drawing/2014/main" id="{E0B057C0-6E3E-08E0-6A15-8A4C13EA2371}"/>
              </a:ext>
            </a:extLst>
          </p:cNvPr>
          <p:cNvSpPr txBox="1">
            <a:spLocks/>
          </p:cNvSpPr>
          <p:nvPr/>
        </p:nvSpPr>
        <p:spPr>
          <a:xfrm>
            <a:off x="5967966" y="2176568"/>
            <a:ext cx="5417871" cy="1165223"/>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Font typeface="Arial" panose="020B0604020202020204" pitchFamily="34" charset="0"/>
              <a:buNone/>
            </a:pPr>
            <a:r>
              <a:rPr lang="en-US" sz="1600" b="1" dirty="0">
                <a:latin typeface="Comic Sans MS"/>
              </a:rPr>
              <a:t>Adam (Adaptive Moment Estimation): </a:t>
            </a:r>
            <a:r>
              <a:rPr lang="en-US" sz="1600" dirty="0">
                <a:latin typeface="Comic Sans MS"/>
              </a:rPr>
              <a:t>Adam improves upon SGD by adjusting the learning rate for each parameter based on how frequently it is updated during training. This makes it faster and more effective for complex models and large datasets, as it automatically adapts to the nature of the problem.</a:t>
            </a:r>
            <a:endParaRPr lang="en-US" sz="1600" dirty="0">
              <a:solidFill>
                <a:srgbClr val="000000"/>
              </a:solidFill>
              <a:latin typeface="Comic Sans MS" panose="030F0702030302020204" pitchFamily="66" charset="0"/>
            </a:endParaRPr>
          </a:p>
        </p:txBody>
      </p:sp>
      <p:sp>
        <p:nvSpPr>
          <p:cNvPr id="16" name="Content Placeholder 2">
            <a:extLst>
              <a:ext uri="{FF2B5EF4-FFF2-40B4-BE49-F238E27FC236}">
                <a16:creationId xmlns:a16="http://schemas.microsoft.com/office/drawing/2014/main" id="{1F51F315-6FEF-7D83-DDBA-8E3D9B0D4C69}"/>
              </a:ext>
            </a:extLst>
          </p:cNvPr>
          <p:cNvSpPr txBox="1">
            <a:spLocks/>
          </p:cNvSpPr>
          <p:nvPr/>
        </p:nvSpPr>
        <p:spPr>
          <a:xfrm>
            <a:off x="386952" y="5846978"/>
            <a:ext cx="11490519" cy="116522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Font typeface="Arial" panose="020B0604020202020204" pitchFamily="34" charset="0"/>
              <a:buNone/>
            </a:pPr>
            <a:r>
              <a:rPr lang="en-US" sz="1400" b="1" dirty="0">
                <a:latin typeface="Comic Sans MS"/>
              </a:rPr>
              <a:t>Backpropagation</a:t>
            </a:r>
            <a:r>
              <a:rPr lang="en-US" sz="1400" dirty="0">
                <a:latin typeface="Comic Sans MS"/>
              </a:rPr>
              <a:t>: Backpropagation, short for "backward propagation of errors," is a fundamental algorithm used for training neural networks. It efficiently computes the gradient of the loss function with respect to the weights of the network, which is essential for optimization techniques like Stochastic Gradient Descent (SGD).</a:t>
            </a:r>
            <a:endParaRPr lang="en-US" sz="1400" dirty="0">
              <a:solidFill>
                <a:srgbClr val="000000"/>
              </a:solidFill>
              <a:latin typeface="Comic Sans MS" panose="030F0702030302020204" pitchFamily="66" charset="0"/>
            </a:endParaRPr>
          </a:p>
        </p:txBody>
      </p:sp>
    </p:spTree>
    <p:extLst>
      <p:ext uri="{BB962C8B-B14F-4D97-AF65-F5344CB8AC3E}">
        <p14:creationId xmlns:p14="http://schemas.microsoft.com/office/powerpoint/2010/main" val="2698185477"/>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7" name="Picture 6" descr="A close-up of many dots&#10;&#10;Description automatically generated">
            <a:extLst>
              <a:ext uri="{FF2B5EF4-FFF2-40B4-BE49-F238E27FC236}">
                <a16:creationId xmlns:a16="http://schemas.microsoft.com/office/drawing/2014/main" id="{67B17291-7C19-48CF-F9F8-906A98975B43}"/>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l="13127" r="7561"/>
          <a:stretch/>
        </p:blipFill>
        <p:spPr>
          <a:xfrm>
            <a:off x="2522358" y="10"/>
            <a:ext cx="9669642" cy="6857990"/>
          </a:xfrm>
          <a:prstGeom prst="rect">
            <a:avLst/>
          </a:prstGeom>
        </p:spPr>
      </p:pic>
      <p:sp>
        <p:nvSpPr>
          <p:cNvPr id="19" name="Rectangle 1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0" name="Title 1">
            <a:extLst>
              <a:ext uri="{FF2B5EF4-FFF2-40B4-BE49-F238E27FC236}">
                <a16:creationId xmlns:a16="http://schemas.microsoft.com/office/drawing/2014/main" id="{5BB79906-57B3-B2A8-0B2A-287F8D0115BF}"/>
              </a:ext>
            </a:extLst>
          </p:cNvPr>
          <p:cNvSpPr txBox="1">
            <a:spLocks/>
          </p:cNvSpPr>
          <p:nvPr/>
        </p:nvSpPr>
        <p:spPr>
          <a:xfrm>
            <a:off x="442267" y="294984"/>
            <a:ext cx="10063605" cy="668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Aharoni" panose="02010803020104030203" pitchFamily="2" charset="-79"/>
                <a:ea typeface="+mj-ea"/>
                <a:cs typeface="Aharoni" panose="02010803020104030203" pitchFamily="2" charset="-79"/>
              </a:rPr>
              <a:t>A Problem Statement and Smart Solution</a:t>
            </a:r>
          </a:p>
        </p:txBody>
      </p:sp>
      <p:sp>
        <p:nvSpPr>
          <p:cNvPr id="11" name="Content Placeholder 2">
            <a:extLst>
              <a:ext uri="{FF2B5EF4-FFF2-40B4-BE49-F238E27FC236}">
                <a16:creationId xmlns:a16="http://schemas.microsoft.com/office/drawing/2014/main" id="{5B3FF4CA-9013-D3D3-2996-E2A55010F493}"/>
              </a:ext>
            </a:extLst>
          </p:cNvPr>
          <p:cNvSpPr>
            <a:spLocks noGrp="1"/>
          </p:cNvSpPr>
          <p:nvPr>
            <p:ph idx="1"/>
          </p:nvPr>
        </p:nvSpPr>
        <p:spPr>
          <a:xfrm>
            <a:off x="364249" y="1335942"/>
            <a:ext cx="4381077" cy="4864231"/>
          </a:xfrm>
        </p:spPr>
        <p:txBody>
          <a:bodyPr vert="horz" lIns="91440" tIns="45720" rIns="91440" bIns="45720" rtlCol="0">
            <a:noAutofit/>
          </a:bodyPr>
          <a:lstStyle/>
          <a:p>
            <a:pPr marL="0" indent="0">
              <a:buNone/>
            </a:pPr>
            <a:r>
              <a:rPr lang="en-US" sz="1500" b="1" dirty="0">
                <a:latin typeface="Comic Sans MS" panose="030F0702030302020204" pitchFamily="66" charset="0"/>
              </a:rPr>
              <a:t>Problem:</a:t>
            </a:r>
          </a:p>
          <a:p>
            <a:pPr marL="0" indent="0">
              <a:buNone/>
            </a:pPr>
            <a:r>
              <a:rPr lang="en-US" sz="1500" dirty="0">
                <a:latin typeface="Comic Sans MS" panose="030F0702030302020204" pitchFamily="66" charset="0"/>
              </a:rPr>
              <a:t>The dataset contained many images where the emotion of the face was not detectable even by a human.</a:t>
            </a:r>
          </a:p>
          <a:p>
            <a:pPr marL="0" indent="0">
              <a:buNone/>
            </a:pPr>
            <a:r>
              <a:rPr lang="en-US" sz="1500" dirty="0">
                <a:latin typeface="Comic Sans MS" panose="030F0702030302020204" pitchFamily="66" charset="0"/>
              </a:rPr>
              <a:t>This led to images in different folders not corresponding to the correct emotion label, and improper training of the model, leading to errors and confusion.</a:t>
            </a:r>
          </a:p>
          <a:p>
            <a:pPr marL="0" indent="0">
              <a:buNone/>
            </a:pPr>
            <a:r>
              <a:rPr lang="en-US" sz="1500" b="1" dirty="0">
                <a:latin typeface="Comic Sans MS" panose="030F0702030302020204" pitchFamily="66" charset="0"/>
              </a:rPr>
              <a:t>Traditional Solution:</a:t>
            </a:r>
          </a:p>
          <a:p>
            <a:pPr marL="0" indent="0">
              <a:buNone/>
            </a:pPr>
            <a:r>
              <a:rPr lang="en-US" sz="1500" dirty="0">
                <a:latin typeface="Comic Sans MS" panose="030F0702030302020204" pitchFamily="66" charset="0"/>
              </a:rPr>
              <a:t>Manually checking and deleting each incorrect image, one by one.</a:t>
            </a:r>
          </a:p>
          <a:p>
            <a:pPr marL="0" indent="0">
              <a:buNone/>
            </a:pPr>
            <a:r>
              <a:rPr lang="en-US" sz="1500" dirty="0">
                <a:latin typeface="Comic Sans MS" panose="030F0702030302020204" pitchFamily="66" charset="0"/>
              </a:rPr>
              <a:t>But it is </a:t>
            </a:r>
            <a:r>
              <a:rPr lang="en-US" sz="1500" b="1" dirty="0">
                <a:latin typeface="Comic Sans MS" panose="030F0702030302020204" pitchFamily="66" charset="0"/>
              </a:rPr>
              <a:t>Impossible</a:t>
            </a:r>
            <a:r>
              <a:rPr lang="en-US" sz="1500" dirty="0">
                <a:latin typeface="Comic Sans MS" panose="030F0702030302020204" pitchFamily="66" charset="0"/>
              </a:rPr>
              <a:t> due to the large dataset size of 27,000 images.</a:t>
            </a:r>
          </a:p>
          <a:p>
            <a:pPr marL="0" indent="0">
              <a:buNone/>
            </a:pPr>
            <a:endParaRPr lang="en-US" sz="1500" dirty="0">
              <a:latin typeface="Comic Sans MS" panose="030F0702030302020204" pitchFamily="66" charset="0"/>
            </a:endParaRPr>
          </a:p>
          <a:p>
            <a:pPr marL="0" indent="0">
              <a:buNone/>
            </a:pPr>
            <a:r>
              <a:rPr lang="en-US" sz="1500" b="1" dirty="0">
                <a:latin typeface="Comic Sans MS" panose="030F0702030302020204" pitchFamily="66" charset="0"/>
              </a:rPr>
              <a:t>Smart Solution:</a:t>
            </a:r>
          </a:p>
          <a:p>
            <a:pPr marL="0" indent="0">
              <a:buNone/>
            </a:pPr>
            <a:r>
              <a:rPr lang="en-US" sz="1500" dirty="0">
                <a:latin typeface="Comic Sans MS" panose="030F0702030302020204" pitchFamily="66" charset="0"/>
              </a:rPr>
              <a:t>Developed an intelligent code that utilizes pre-trained models to automatically filter out incorrect images.</a:t>
            </a:r>
          </a:p>
          <a:p>
            <a:pPr marL="0" indent="0">
              <a:buNone/>
            </a:pPr>
            <a:endParaRPr lang="en-US" sz="1500" dirty="0">
              <a:latin typeface="Comic Sans MS" panose="030F0702030302020204" pitchFamily="66" charset="0"/>
            </a:endParaRPr>
          </a:p>
        </p:txBody>
      </p:sp>
      <p:pic>
        <p:nvPicPr>
          <p:cNvPr id="21" name="Picture 20">
            <a:extLst>
              <a:ext uri="{FF2B5EF4-FFF2-40B4-BE49-F238E27FC236}">
                <a16:creationId xmlns:a16="http://schemas.microsoft.com/office/drawing/2014/main" id="{018A43C9-2ED5-5864-0E6C-5C277CA38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0364" y="4881668"/>
            <a:ext cx="1686991" cy="1686991"/>
          </a:xfrm>
          <a:prstGeom prst="rect">
            <a:avLst/>
          </a:prstGeom>
        </p:spPr>
      </p:pic>
      <p:pic>
        <p:nvPicPr>
          <p:cNvPr id="23" name="Picture 22">
            <a:extLst>
              <a:ext uri="{FF2B5EF4-FFF2-40B4-BE49-F238E27FC236}">
                <a16:creationId xmlns:a16="http://schemas.microsoft.com/office/drawing/2014/main" id="{060CF487-0116-F4E2-5661-E6F68D9091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8622" y="4859291"/>
            <a:ext cx="1716162" cy="1716162"/>
          </a:xfrm>
          <a:prstGeom prst="rect">
            <a:avLst/>
          </a:prstGeom>
        </p:spPr>
      </p:pic>
      <p:pic>
        <p:nvPicPr>
          <p:cNvPr id="25" name="Picture 24">
            <a:extLst>
              <a:ext uri="{FF2B5EF4-FFF2-40B4-BE49-F238E27FC236}">
                <a16:creationId xmlns:a16="http://schemas.microsoft.com/office/drawing/2014/main" id="{D534EC0E-FD72-1A3B-4138-84B986BEAB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70597" y="3208497"/>
            <a:ext cx="1686991" cy="1686991"/>
          </a:xfrm>
          <a:prstGeom prst="rect">
            <a:avLst/>
          </a:prstGeom>
        </p:spPr>
      </p:pic>
      <p:pic>
        <p:nvPicPr>
          <p:cNvPr id="27" name="Picture 26">
            <a:extLst>
              <a:ext uri="{FF2B5EF4-FFF2-40B4-BE49-F238E27FC236}">
                <a16:creationId xmlns:a16="http://schemas.microsoft.com/office/drawing/2014/main" id="{5E699C22-F574-0CED-8939-58DC6E4F17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46594" y="4852496"/>
            <a:ext cx="1716163" cy="1716163"/>
          </a:xfrm>
          <a:prstGeom prst="rect">
            <a:avLst/>
          </a:prstGeom>
        </p:spPr>
      </p:pic>
      <p:pic>
        <p:nvPicPr>
          <p:cNvPr id="31" name="Picture 30">
            <a:extLst>
              <a:ext uri="{FF2B5EF4-FFF2-40B4-BE49-F238E27FC236}">
                <a16:creationId xmlns:a16="http://schemas.microsoft.com/office/drawing/2014/main" id="{1B6B4698-815D-D1D7-55EA-E1002C4004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1332" y="3222316"/>
            <a:ext cx="1682073" cy="1682073"/>
          </a:xfrm>
          <a:prstGeom prst="rect">
            <a:avLst/>
          </a:prstGeom>
        </p:spPr>
      </p:pic>
      <p:pic>
        <p:nvPicPr>
          <p:cNvPr id="33" name="Picture 32">
            <a:extLst>
              <a:ext uri="{FF2B5EF4-FFF2-40B4-BE49-F238E27FC236}">
                <a16:creationId xmlns:a16="http://schemas.microsoft.com/office/drawing/2014/main" id="{61C83FB8-08E5-5D5E-F92F-7E54605CB27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82418" y="4881772"/>
            <a:ext cx="1686990" cy="1686990"/>
          </a:xfrm>
          <a:prstGeom prst="rect">
            <a:avLst/>
          </a:prstGeom>
        </p:spPr>
      </p:pic>
      <p:pic>
        <p:nvPicPr>
          <p:cNvPr id="35" name="Picture 34">
            <a:extLst>
              <a:ext uri="{FF2B5EF4-FFF2-40B4-BE49-F238E27FC236}">
                <a16:creationId xmlns:a16="http://schemas.microsoft.com/office/drawing/2014/main" id="{32FB5A14-0FA7-4AE8-0DB9-BA44F3B34CA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84877" y="3206403"/>
            <a:ext cx="1716162" cy="1716162"/>
          </a:xfrm>
          <a:prstGeom prst="rect">
            <a:avLst/>
          </a:prstGeom>
        </p:spPr>
      </p:pic>
      <p:pic>
        <p:nvPicPr>
          <p:cNvPr id="37" name="Picture 36">
            <a:extLst>
              <a:ext uri="{FF2B5EF4-FFF2-40B4-BE49-F238E27FC236}">
                <a16:creationId xmlns:a16="http://schemas.microsoft.com/office/drawing/2014/main" id="{E56C93A3-240F-39E4-6E92-105800FD4BB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76402" y="3208883"/>
            <a:ext cx="1716162" cy="1716162"/>
          </a:xfrm>
          <a:prstGeom prst="rect">
            <a:avLst/>
          </a:prstGeom>
        </p:spPr>
      </p:pic>
      <p:pic>
        <p:nvPicPr>
          <p:cNvPr id="39" name="Picture 38">
            <a:extLst>
              <a:ext uri="{FF2B5EF4-FFF2-40B4-BE49-F238E27FC236}">
                <a16:creationId xmlns:a16="http://schemas.microsoft.com/office/drawing/2014/main" id="{15F690ED-D47E-87C5-933E-0E811A04EC6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53767" y="1110312"/>
            <a:ext cx="1686992" cy="1686992"/>
          </a:xfrm>
          <a:prstGeom prst="rect">
            <a:avLst/>
          </a:prstGeom>
        </p:spPr>
      </p:pic>
      <p:pic>
        <p:nvPicPr>
          <p:cNvPr id="43" name="Picture 42">
            <a:extLst>
              <a:ext uri="{FF2B5EF4-FFF2-40B4-BE49-F238E27FC236}">
                <a16:creationId xmlns:a16="http://schemas.microsoft.com/office/drawing/2014/main" id="{22D44269-4C2F-0ABE-A039-DC62C0CC5D8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52335" y="1104226"/>
            <a:ext cx="1717217" cy="1717217"/>
          </a:xfrm>
          <a:prstGeom prst="rect">
            <a:avLst/>
          </a:prstGeom>
        </p:spPr>
      </p:pic>
      <p:pic>
        <p:nvPicPr>
          <p:cNvPr id="45" name="Picture 44">
            <a:extLst>
              <a:ext uri="{FF2B5EF4-FFF2-40B4-BE49-F238E27FC236}">
                <a16:creationId xmlns:a16="http://schemas.microsoft.com/office/drawing/2014/main" id="{764BBFC4-7885-EA59-B203-D6D71870A2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65759" y="1119913"/>
            <a:ext cx="1682074" cy="1682074"/>
          </a:xfrm>
          <a:prstGeom prst="rect">
            <a:avLst/>
          </a:prstGeom>
        </p:spPr>
      </p:pic>
      <p:pic>
        <p:nvPicPr>
          <p:cNvPr id="47" name="Picture 46">
            <a:extLst>
              <a:ext uri="{FF2B5EF4-FFF2-40B4-BE49-F238E27FC236}">
                <a16:creationId xmlns:a16="http://schemas.microsoft.com/office/drawing/2014/main" id="{DC7EA3A6-2A79-2C7A-0C68-5A7A6CF31DD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140759" y="1104226"/>
            <a:ext cx="1686992" cy="1686992"/>
          </a:xfrm>
          <a:prstGeom prst="rect">
            <a:avLst/>
          </a:prstGeom>
        </p:spPr>
      </p:pic>
      <p:sp>
        <p:nvSpPr>
          <p:cNvPr id="48" name="Rectangle 47">
            <a:extLst>
              <a:ext uri="{FF2B5EF4-FFF2-40B4-BE49-F238E27FC236}">
                <a16:creationId xmlns:a16="http://schemas.microsoft.com/office/drawing/2014/main" id="{9DCD2E93-827B-7F4E-B994-E055B28D21F3}"/>
              </a:ext>
            </a:extLst>
          </p:cNvPr>
          <p:cNvSpPr/>
          <p:nvPr/>
        </p:nvSpPr>
        <p:spPr>
          <a:xfrm>
            <a:off x="5014510" y="1053141"/>
            <a:ext cx="6866645" cy="1789162"/>
          </a:xfrm>
          <a:custGeom>
            <a:avLst/>
            <a:gdLst>
              <a:gd name="connsiteX0" fmla="*/ 0 w 6866645"/>
              <a:gd name="connsiteY0" fmla="*/ 0 h 1789162"/>
              <a:gd name="connsiteX1" fmla="*/ 572220 w 6866645"/>
              <a:gd name="connsiteY1" fmla="*/ 0 h 1789162"/>
              <a:gd name="connsiteX2" fmla="*/ 1007108 w 6866645"/>
              <a:gd name="connsiteY2" fmla="*/ 0 h 1789162"/>
              <a:gd name="connsiteX3" fmla="*/ 1441995 w 6866645"/>
              <a:gd name="connsiteY3" fmla="*/ 0 h 1789162"/>
              <a:gd name="connsiteX4" fmla="*/ 1808217 w 6866645"/>
              <a:gd name="connsiteY4" fmla="*/ 0 h 1789162"/>
              <a:gd name="connsiteX5" fmla="*/ 2174438 w 6866645"/>
              <a:gd name="connsiteY5" fmla="*/ 0 h 1789162"/>
              <a:gd name="connsiteX6" fmla="*/ 2677992 w 6866645"/>
              <a:gd name="connsiteY6" fmla="*/ 0 h 1789162"/>
              <a:gd name="connsiteX7" fmla="*/ 3318878 w 6866645"/>
              <a:gd name="connsiteY7" fmla="*/ 0 h 1789162"/>
              <a:gd name="connsiteX8" fmla="*/ 3822432 w 6866645"/>
              <a:gd name="connsiteY8" fmla="*/ 0 h 1789162"/>
              <a:gd name="connsiteX9" fmla="*/ 4257320 w 6866645"/>
              <a:gd name="connsiteY9" fmla="*/ 0 h 1789162"/>
              <a:gd name="connsiteX10" fmla="*/ 4966873 w 6866645"/>
              <a:gd name="connsiteY10" fmla="*/ 0 h 1789162"/>
              <a:gd name="connsiteX11" fmla="*/ 5333094 w 6866645"/>
              <a:gd name="connsiteY11" fmla="*/ 0 h 1789162"/>
              <a:gd name="connsiteX12" fmla="*/ 6042648 w 6866645"/>
              <a:gd name="connsiteY12" fmla="*/ 0 h 1789162"/>
              <a:gd name="connsiteX13" fmla="*/ 6866645 w 6866645"/>
              <a:gd name="connsiteY13" fmla="*/ 0 h 1789162"/>
              <a:gd name="connsiteX14" fmla="*/ 6866645 w 6866645"/>
              <a:gd name="connsiteY14" fmla="*/ 560604 h 1789162"/>
              <a:gd name="connsiteX15" fmla="*/ 6866645 w 6866645"/>
              <a:gd name="connsiteY15" fmla="*/ 1121208 h 1789162"/>
              <a:gd name="connsiteX16" fmla="*/ 6866645 w 6866645"/>
              <a:gd name="connsiteY16" fmla="*/ 1789162 h 1789162"/>
              <a:gd name="connsiteX17" fmla="*/ 6225758 w 6866645"/>
              <a:gd name="connsiteY17" fmla="*/ 1789162 h 1789162"/>
              <a:gd name="connsiteX18" fmla="*/ 5722204 w 6866645"/>
              <a:gd name="connsiteY18" fmla="*/ 1789162 h 1789162"/>
              <a:gd name="connsiteX19" fmla="*/ 5355983 w 6866645"/>
              <a:gd name="connsiteY19" fmla="*/ 1789162 h 1789162"/>
              <a:gd name="connsiteX20" fmla="*/ 4852429 w 6866645"/>
              <a:gd name="connsiteY20" fmla="*/ 1789162 h 1789162"/>
              <a:gd name="connsiteX21" fmla="*/ 4486208 w 6866645"/>
              <a:gd name="connsiteY21" fmla="*/ 1789162 h 1789162"/>
              <a:gd name="connsiteX22" fmla="*/ 3982654 w 6866645"/>
              <a:gd name="connsiteY22" fmla="*/ 1789162 h 1789162"/>
              <a:gd name="connsiteX23" fmla="*/ 3616433 w 6866645"/>
              <a:gd name="connsiteY23" fmla="*/ 1789162 h 1789162"/>
              <a:gd name="connsiteX24" fmla="*/ 2906880 w 6866645"/>
              <a:gd name="connsiteY24" fmla="*/ 1789162 h 1789162"/>
              <a:gd name="connsiteX25" fmla="*/ 2334659 w 6866645"/>
              <a:gd name="connsiteY25" fmla="*/ 1789162 h 1789162"/>
              <a:gd name="connsiteX26" fmla="*/ 1968438 w 6866645"/>
              <a:gd name="connsiteY26" fmla="*/ 1789162 h 1789162"/>
              <a:gd name="connsiteX27" fmla="*/ 1258885 w 6866645"/>
              <a:gd name="connsiteY27" fmla="*/ 1789162 h 1789162"/>
              <a:gd name="connsiteX28" fmla="*/ 617998 w 6866645"/>
              <a:gd name="connsiteY28" fmla="*/ 1789162 h 1789162"/>
              <a:gd name="connsiteX29" fmla="*/ 0 w 6866645"/>
              <a:gd name="connsiteY29" fmla="*/ 1789162 h 1789162"/>
              <a:gd name="connsiteX30" fmla="*/ 0 w 6866645"/>
              <a:gd name="connsiteY30" fmla="*/ 1192775 h 1789162"/>
              <a:gd name="connsiteX31" fmla="*/ 0 w 6866645"/>
              <a:gd name="connsiteY31" fmla="*/ 650062 h 1789162"/>
              <a:gd name="connsiteX32" fmla="*/ 0 w 6866645"/>
              <a:gd name="connsiteY32" fmla="*/ 0 h 178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866645" h="1789162" extrusionOk="0">
                <a:moveTo>
                  <a:pt x="0" y="0"/>
                </a:moveTo>
                <a:cubicBezTo>
                  <a:pt x="212824" y="-2103"/>
                  <a:pt x="441424" y="14877"/>
                  <a:pt x="572220" y="0"/>
                </a:cubicBezTo>
                <a:cubicBezTo>
                  <a:pt x="703016" y="-14877"/>
                  <a:pt x="861182" y="25714"/>
                  <a:pt x="1007108" y="0"/>
                </a:cubicBezTo>
                <a:cubicBezTo>
                  <a:pt x="1153034" y="-25714"/>
                  <a:pt x="1288076" y="42622"/>
                  <a:pt x="1441995" y="0"/>
                </a:cubicBezTo>
                <a:cubicBezTo>
                  <a:pt x="1595914" y="-42622"/>
                  <a:pt x="1717810" y="33635"/>
                  <a:pt x="1808217" y="0"/>
                </a:cubicBezTo>
                <a:cubicBezTo>
                  <a:pt x="1898624" y="-33635"/>
                  <a:pt x="2053836" y="29069"/>
                  <a:pt x="2174438" y="0"/>
                </a:cubicBezTo>
                <a:cubicBezTo>
                  <a:pt x="2295040" y="-29069"/>
                  <a:pt x="2429404" y="45935"/>
                  <a:pt x="2677992" y="0"/>
                </a:cubicBezTo>
                <a:cubicBezTo>
                  <a:pt x="2926580" y="-45935"/>
                  <a:pt x="3062754" y="48388"/>
                  <a:pt x="3318878" y="0"/>
                </a:cubicBezTo>
                <a:cubicBezTo>
                  <a:pt x="3575002" y="-48388"/>
                  <a:pt x="3675780" y="35607"/>
                  <a:pt x="3822432" y="0"/>
                </a:cubicBezTo>
                <a:cubicBezTo>
                  <a:pt x="3969084" y="-35607"/>
                  <a:pt x="4152907" y="25683"/>
                  <a:pt x="4257320" y="0"/>
                </a:cubicBezTo>
                <a:cubicBezTo>
                  <a:pt x="4361733" y="-25683"/>
                  <a:pt x="4791811" y="45189"/>
                  <a:pt x="4966873" y="0"/>
                </a:cubicBezTo>
                <a:cubicBezTo>
                  <a:pt x="5141935" y="-45189"/>
                  <a:pt x="5235671" y="42204"/>
                  <a:pt x="5333094" y="0"/>
                </a:cubicBezTo>
                <a:cubicBezTo>
                  <a:pt x="5430517" y="-42204"/>
                  <a:pt x="5862758" y="7472"/>
                  <a:pt x="6042648" y="0"/>
                </a:cubicBezTo>
                <a:cubicBezTo>
                  <a:pt x="6222538" y="-7472"/>
                  <a:pt x="6535179" y="85476"/>
                  <a:pt x="6866645" y="0"/>
                </a:cubicBezTo>
                <a:cubicBezTo>
                  <a:pt x="6913597" y="126740"/>
                  <a:pt x="6854949" y="359988"/>
                  <a:pt x="6866645" y="560604"/>
                </a:cubicBezTo>
                <a:cubicBezTo>
                  <a:pt x="6878341" y="761220"/>
                  <a:pt x="6804380" y="972379"/>
                  <a:pt x="6866645" y="1121208"/>
                </a:cubicBezTo>
                <a:cubicBezTo>
                  <a:pt x="6928910" y="1270037"/>
                  <a:pt x="6844497" y="1574772"/>
                  <a:pt x="6866645" y="1789162"/>
                </a:cubicBezTo>
                <a:cubicBezTo>
                  <a:pt x="6650125" y="1803037"/>
                  <a:pt x="6511139" y="1750278"/>
                  <a:pt x="6225758" y="1789162"/>
                </a:cubicBezTo>
                <a:cubicBezTo>
                  <a:pt x="5940377" y="1828046"/>
                  <a:pt x="5949694" y="1782543"/>
                  <a:pt x="5722204" y="1789162"/>
                </a:cubicBezTo>
                <a:cubicBezTo>
                  <a:pt x="5494714" y="1795781"/>
                  <a:pt x="5502505" y="1764989"/>
                  <a:pt x="5355983" y="1789162"/>
                </a:cubicBezTo>
                <a:cubicBezTo>
                  <a:pt x="5209461" y="1813335"/>
                  <a:pt x="5045397" y="1777555"/>
                  <a:pt x="4852429" y="1789162"/>
                </a:cubicBezTo>
                <a:cubicBezTo>
                  <a:pt x="4659461" y="1800769"/>
                  <a:pt x="4654224" y="1769421"/>
                  <a:pt x="4486208" y="1789162"/>
                </a:cubicBezTo>
                <a:cubicBezTo>
                  <a:pt x="4318192" y="1808903"/>
                  <a:pt x="4215920" y="1787146"/>
                  <a:pt x="3982654" y="1789162"/>
                </a:cubicBezTo>
                <a:cubicBezTo>
                  <a:pt x="3749388" y="1791178"/>
                  <a:pt x="3745954" y="1748716"/>
                  <a:pt x="3616433" y="1789162"/>
                </a:cubicBezTo>
                <a:cubicBezTo>
                  <a:pt x="3486912" y="1829608"/>
                  <a:pt x="3239372" y="1788847"/>
                  <a:pt x="2906880" y="1789162"/>
                </a:cubicBezTo>
                <a:cubicBezTo>
                  <a:pt x="2574388" y="1789477"/>
                  <a:pt x="2477482" y="1752268"/>
                  <a:pt x="2334659" y="1789162"/>
                </a:cubicBezTo>
                <a:cubicBezTo>
                  <a:pt x="2191836" y="1826056"/>
                  <a:pt x="2085193" y="1778470"/>
                  <a:pt x="1968438" y="1789162"/>
                </a:cubicBezTo>
                <a:cubicBezTo>
                  <a:pt x="1851683" y="1799854"/>
                  <a:pt x="1514581" y="1711870"/>
                  <a:pt x="1258885" y="1789162"/>
                </a:cubicBezTo>
                <a:cubicBezTo>
                  <a:pt x="1003189" y="1866454"/>
                  <a:pt x="853740" y="1724824"/>
                  <a:pt x="617998" y="1789162"/>
                </a:cubicBezTo>
                <a:cubicBezTo>
                  <a:pt x="382256" y="1853500"/>
                  <a:pt x="124824" y="1787803"/>
                  <a:pt x="0" y="1789162"/>
                </a:cubicBezTo>
                <a:cubicBezTo>
                  <a:pt x="-43762" y="1493332"/>
                  <a:pt x="55589" y="1396734"/>
                  <a:pt x="0" y="1192775"/>
                </a:cubicBezTo>
                <a:cubicBezTo>
                  <a:pt x="-55589" y="988816"/>
                  <a:pt x="24611" y="799165"/>
                  <a:pt x="0" y="650062"/>
                </a:cubicBezTo>
                <a:cubicBezTo>
                  <a:pt x="-24611" y="500959"/>
                  <a:pt x="48248" y="246414"/>
                  <a:pt x="0" y="0"/>
                </a:cubicBezTo>
                <a:close/>
              </a:path>
            </a:pathLst>
          </a:custGeom>
          <a:noFill/>
          <a:ln w="76200" cap="flat" cmpd="sng" algn="ctr">
            <a:solidFill>
              <a:srgbClr val="00B050"/>
            </a:solidFill>
            <a:prstDash val="solid"/>
            <a:round/>
            <a:headEnd type="none" w="med" len="med"/>
            <a:tailEnd type="none" w="med" len="med"/>
            <a:extLst>
              <a:ext uri="{C807C97D-BFC1-408E-A445-0C87EB9F89A2}">
                <ask:lineSketchStyleProps xmlns:ask="http://schemas.microsoft.com/office/drawing/2018/sketchyshapes" sd="393146371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9" name="Rectangle 48">
            <a:extLst>
              <a:ext uri="{FF2B5EF4-FFF2-40B4-BE49-F238E27FC236}">
                <a16:creationId xmlns:a16="http://schemas.microsoft.com/office/drawing/2014/main" id="{E754BB70-E766-1D55-00B0-63593ED21EE5}"/>
              </a:ext>
            </a:extLst>
          </p:cNvPr>
          <p:cNvSpPr/>
          <p:nvPr/>
        </p:nvSpPr>
        <p:spPr>
          <a:xfrm>
            <a:off x="5028722" y="3149454"/>
            <a:ext cx="6799029" cy="3409407"/>
          </a:xfrm>
          <a:custGeom>
            <a:avLst/>
            <a:gdLst>
              <a:gd name="connsiteX0" fmla="*/ 0 w 6799029"/>
              <a:gd name="connsiteY0" fmla="*/ 0 h 3409407"/>
              <a:gd name="connsiteX1" fmla="*/ 566586 w 6799029"/>
              <a:gd name="connsiteY1" fmla="*/ 0 h 3409407"/>
              <a:gd name="connsiteX2" fmla="*/ 997191 w 6799029"/>
              <a:gd name="connsiteY2" fmla="*/ 0 h 3409407"/>
              <a:gd name="connsiteX3" fmla="*/ 1427796 w 6799029"/>
              <a:gd name="connsiteY3" fmla="*/ 0 h 3409407"/>
              <a:gd name="connsiteX4" fmla="*/ 1790411 w 6799029"/>
              <a:gd name="connsiteY4" fmla="*/ 0 h 3409407"/>
              <a:gd name="connsiteX5" fmla="*/ 2153026 w 6799029"/>
              <a:gd name="connsiteY5" fmla="*/ 0 h 3409407"/>
              <a:gd name="connsiteX6" fmla="*/ 2651621 w 6799029"/>
              <a:gd name="connsiteY6" fmla="*/ 0 h 3409407"/>
              <a:gd name="connsiteX7" fmla="*/ 3286197 w 6799029"/>
              <a:gd name="connsiteY7" fmla="*/ 0 h 3409407"/>
              <a:gd name="connsiteX8" fmla="*/ 3784793 w 6799029"/>
              <a:gd name="connsiteY8" fmla="*/ 0 h 3409407"/>
              <a:gd name="connsiteX9" fmla="*/ 4215398 w 6799029"/>
              <a:gd name="connsiteY9" fmla="*/ 0 h 3409407"/>
              <a:gd name="connsiteX10" fmla="*/ 4917964 w 6799029"/>
              <a:gd name="connsiteY10" fmla="*/ 0 h 3409407"/>
              <a:gd name="connsiteX11" fmla="*/ 5280579 w 6799029"/>
              <a:gd name="connsiteY11" fmla="*/ 0 h 3409407"/>
              <a:gd name="connsiteX12" fmla="*/ 5983146 w 6799029"/>
              <a:gd name="connsiteY12" fmla="*/ 0 h 3409407"/>
              <a:gd name="connsiteX13" fmla="*/ 6799029 w 6799029"/>
              <a:gd name="connsiteY13" fmla="*/ 0 h 3409407"/>
              <a:gd name="connsiteX14" fmla="*/ 6799029 w 6799029"/>
              <a:gd name="connsiteY14" fmla="*/ 500046 h 3409407"/>
              <a:gd name="connsiteX15" fmla="*/ 6799029 w 6799029"/>
              <a:gd name="connsiteY15" fmla="*/ 1000093 h 3409407"/>
              <a:gd name="connsiteX16" fmla="*/ 6799029 w 6799029"/>
              <a:gd name="connsiteY16" fmla="*/ 1500139 h 3409407"/>
              <a:gd name="connsiteX17" fmla="*/ 6799029 w 6799029"/>
              <a:gd name="connsiteY17" fmla="*/ 2102468 h 3409407"/>
              <a:gd name="connsiteX18" fmla="*/ 6799029 w 6799029"/>
              <a:gd name="connsiteY18" fmla="*/ 2602514 h 3409407"/>
              <a:gd name="connsiteX19" fmla="*/ 6799029 w 6799029"/>
              <a:gd name="connsiteY19" fmla="*/ 3409407 h 3409407"/>
              <a:gd name="connsiteX20" fmla="*/ 6232443 w 6799029"/>
              <a:gd name="connsiteY20" fmla="*/ 3409407 h 3409407"/>
              <a:gd name="connsiteX21" fmla="*/ 5869828 w 6799029"/>
              <a:gd name="connsiteY21" fmla="*/ 3409407 h 3409407"/>
              <a:gd name="connsiteX22" fmla="*/ 5371233 w 6799029"/>
              <a:gd name="connsiteY22" fmla="*/ 3409407 h 3409407"/>
              <a:gd name="connsiteX23" fmla="*/ 5008618 w 6799029"/>
              <a:gd name="connsiteY23" fmla="*/ 3409407 h 3409407"/>
              <a:gd name="connsiteX24" fmla="*/ 4306052 w 6799029"/>
              <a:gd name="connsiteY24" fmla="*/ 3409407 h 3409407"/>
              <a:gd name="connsiteX25" fmla="*/ 3739466 w 6799029"/>
              <a:gd name="connsiteY25" fmla="*/ 3409407 h 3409407"/>
              <a:gd name="connsiteX26" fmla="*/ 3376851 w 6799029"/>
              <a:gd name="connsiteY26" fmla="*/ 3409407 h 3409407"/>
              <a:gd name="connsiteX27" fmla="*/ 2674285 w 6799029"/>
              <a:gd name="connsiteY27" fmla="*/ 3409407 h 3409407"/>
              <a:gd name="connsiteX28" fmla="*/ 2039709 w 6799029"/>
              <a:gd name="connsiteY28" fmla="*/ 3409407 h 3409407"/>
              <a:gd name="connsiteX29" fmla="*/ 1609104 w 6799029"/>
              <a:gd name="connsiteY29" fmla="*/ 3409407 h 3409407"/>
              <a:gd name="connsiteX30" fmla="*/ 1042518 w 6799029"/>
              <a:gd name="connsiteY30" fmla="*/ 3409407 h 3409407"/>
              <a:gd name="connsiteX31" fmla="*/ 611913 w 6799029"/>
              <a:gd name="connsiteY31" fmla="*/ 3409407 h 3409407"/>
              <a:gd name="connsiteX32" fmla="*/ 0 w 6799029"/>
              <a:gd name="connsiteY32" fmla="*/ 3409407 h 3409407"/>
              <a:gd name="connsiteX33" fmla="*/ 0 w 6799029"/>
              <a:gd name="connsiteY33" fmla="*/ 2875267 h 3409407"/>
              <a:gd name="connsiteX34" fmla="*/ 0 w 6799029"/>
              <a:gd name="connsiteY34" fmla="*/ 2307032 h 3409407"/>
              <a:gd name="connsiteX35" fmla="*/ 0 w 6799029"/>
              <a:gd name="connsiteY35" fmla="*/ 1841080 h 3409407"/>
              <a:gd name="connsiteX36" fmla="*/ 0 w 6799029"/>
              <a:gd name="connsiteY36" fmla="*/ 1238751 h 3409407"/>
              <a:gd name="connsiteX37" fmla="*/ 0 w 6799029"/>
              <a:gd name="connsiteY37" fmla="*/ 670517 h 3409407"/>
              <a:gd name="connsiteX38" fmla="*/ 0 w 6799029"/>
              <a:gd name="connsiteY38" fmla="*/ 0 h 3409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799029" h="3409407" extrusionOk="0">
                <a:moveTo>
                  <a:pt x="0" y="0"/>
                </a:moveTo>
                <a:cubicBezTo>
                  <a:pt x="250617" y="-65795"/>
                  <a:pt x="293625" y="8373"/>
                  <a:pt x="566586" y="0"/>
                </a:cubicBezTo>
                <a:cubicBezTo>
                  <a:pt x="839547" y="-8373"/>
                  <a:pt x="857571" y="10891"/>
                  <a:pt x="997191" y="0"/>
                </a:cubicBezTo>
                <a:cubicBezTo>
                  <a:pt x="1136811" y="-10891"/>
                  <a:pt x="1295304" y="1856"/>
                  <a:pt x="1427796" y="0"/>
                </a:cubicBezTo>
                <a:cubicBezTo>
                  <a:pt x="1560288" y="-1856"/>
                  <a:pt x="1635690" y="37394"/>
                  <a:pt x="1790411" y="0"/>
                </a:cubicBezTo>
                <a:cubicBezTo>
                  <a:pt x="1945133" y="-37394"/>
                  <a:pt x="2079021" y="1180"/>
                  <a:pt x="2153026" y="0"/>
                </a:cubicBezTo>
                <a:cubicBezTo>
                  <a:pt x="2227032" y="-1180"/>
                  <a:pt x="2459375" y="46595"/>
                  <a:pt x="2651621" y="0"/>
                </a:cubicBezTo>
                <a:cubicBezTo>
                  <a:pt x="2843867" y="-46595"/>
                  <a:pt x="3108971" y="59358"/>
                  <a:pt x="3286197" y="0"/>
                </a:cubicBezTo>
                <a:cubicBezTo>
                  <a:pt x="3463423" y="-59358"/>
                  <a:pt x="3594644" y="27285"/>
                  <a:pt x="3784793" y="0"/>
                </a:cubicBezTo>
                <a:cubicBezTo>
                  <a:pt x="3974942" y="-27285"/>
                  <a:pt x="4075450" y="35024"/>
                  <a:pt x="4215398" y="0"/>
                </a:cubicBezTo>
                <a:cubicBezTo>
                  <a:pt x="4355347" y="-35024"/>
                  <a:pt x="4579642" y="21607"/>
                  <a:pt x="4917964" y="0"/>
                </a:cubicBezTo>
                <a:cubicBezTo>
                  <a:pt x="5256286" y="-21607"/>
                  <a:pt x="5154416" y="10138"/>
                  <a:pt x="5280579" y="0"/>
                </a:cubicBezTo>
                <a:cubicBezTo>
                  <a:pt x="5406743" y="-10138"/>
                  <a:pt x="5776885" y="31065"/>
                  <a:pt x="5983146" y="0"/>
                </a:cubicBezTo>
                <a:cubicBezTo>
                  <a:pt x="6189407" y="-31065"/>
                  <a:pt x="6520941" y="35674"/>
                  <a:pt x="6799029" y="0"/>
                </a:cubicBezTo>
                <a:cubicBezTo>
                  <a:pt x="6804517" y="227853"/>
                  <a:pt x="6783175" y="385654"/>
                  <a:pt x="6799029" y="500046"/>
                </a:cubicBezTo>
                <a:cubicBezTo>
                  <a:pt x="6814883" y="614438"/>
                  <a:pt x="6783847" y="882949"/>
                  <a:pt x="6799029" y="1000093"/>
                </a:cubicBezTo>
                <a:cubicBezTo>
                  <a:pt x="6814211" y="1117237"/>
                  <a:pt x="6758046" y="1304214"/>
                  <a:pt x="6799029" y="1500139"/>
                </a:cubicBezTo>
                <a:cubicBezTo>
                  <a:pt x="6840012" y="1696064"/>
                  <a:pt x="6764410" y="1806222"/>
                  <a:pt x="6799029" y="2102468"/>
                </a:cubicBezTo>
                <a:cubicBezTo>
                  <a:pt x="6833648" y="2398714"/>
                  <a:pt x="6790367" y="2489452"/>
                  <a:pt x="6799029" y="2602514"/>
                </a:cubicBezTo>
                <a:cubicBezTo>
                  <a:pt x="6807691" y="2715576"/>
                  <a:pt x="6730925" y="3114988"/>
                  <a:pt x="6799029" y="3409407"/>
                </a:cubicBezTo>
                <a:cubicBezTo>
                  <a:pt x="6538691" y="3466114"/>
                  <a:pt x="6457920" y="3378479"/>
                  <a:pt x="6232443" y="3409407"/>
                </a:cubicBezTo>
                <a:cubicBezTo>
                  <a:pt x="6006966" y="3440335"/>
                  <a:pt x="5971145" y="3388635"/>
                  <a:pt x="5869828" y="3409407"/>
                </a:cubicBezTo>
                <a:cubicBezTo>
                  <a:pt x="5768511" y="3430179"/>
                  <a:pt x="5511886" y="3408771"/>
                  <a:pt x="5371233" y="3409407"/>
                </a:cubicBezTo>
                <a:cubicBezTo>
                  <a:pt x="5230580" y="3410043"/>
                  <a:pt x="5149989" y="3393670"/>
                  <a:pt x="5008618" y="3409407"/>
                </a:cubicBezTo>
                <a:cubicBezTo>
                  <a:pt x="4867247" y="3425144"/>
                  <a:pt x="4505243" y="3365273"/>
                  <a:pt x="4306052" y="3409407"/>
                </a:cubicBezTo>
                <a:cubicBezTo>
                  <a:pt x="4106861" y="3453541"/>
                  <a:pt x="3988381" y="3358525"/>
                  <a:pt x="3739466" y="3409407"/>
                </a:cubicBezTo>
                <a:cubicBezTo>
                  <a:pt x="3490551" y="3460289"/>
                  <a:pt x="3455493" y="3370438"/>
                  <a:pt x="3376851" y="3409407"/>
                </a:cubicBezTo>
                <a:cubicBezTo>
                  <a:pt x="3298210" y="3448376"/>
                  <a:pt x="2986032" y="3362403"/>
                  <a:pt x="2674285" y="3409407"/>
                </a:cubicBezTo>
                <a:cubicBezTo>
                  <a:pt x="2362538" y="3456411"/>
                  <a:pt x="2250525" y="3333311"/>
                  <a:pt x="2039709" y="3409407"/>
                </a:cubicBezTo>
                <a:cubicBezTo>
                  <a:pt x="1828893" y="3485503"/>
                  <a:pt x="1695307" y="3368238"/>
                  <a:pt x="1609104" y="3409407"/>
                </a:cubicBezTo>
                <a:cubicBezTo>
                  <a:pt x="1522901" y="3450576"/>
                  <a:pt x="1223049" y="3379480"/>
                  <a:pt x="1042518" y="3409407"/>
                </a:cubicBezTo>
                <a:cubicBezTo>
                  <a:pt x="861987" y="3439334"/>
                  <a:pt x="706095" y="3372305"/>
                  <a:pt x="611913" y="3409407"/>
                </a:cubicBezTo>
                <a:cubicBezTo>
                  <a:pt x="517731" y="3446509"/>
                  <a:pt x="239090" y="3368251"/>
                  <a:pt x="0" y="3409407"/>
                </a:cubicBezTo>
                <a:cubicBezTo>
                  <a:pt x="-7485" y="3144133"/>
                  <a:pt x="59606" y="3121800"/>
                  <a:pt x="0" y="2875267"/>
                </a:cubicBezTo>
                <a:cubicBezTo>
                  <a:pt x="-59606" y="2628734"/>
                  <a:pt x="58190" y="2523474"/>
                  <a:pt x="0" y="2307032"/>
                </a:cubicBezTo>
                <a:cubicBezTo>
                  <a:pt x="-58190" y="2090591"/>
                  <a:pt x="45978" y="2010044"/>
                  <a:pt x="0" y="1841080"/>
                </a:cubicBezTo>
                <a:cubicBezTo>
                  <a:pt x="-45978" y="1672116"/>
                  <a:pt x="59674" y="1441344"/>
                  <a:pt x="0" y="1238751"/>
                </a:cubicBezTo>
                <a:cubicBezTo>
                  <a:pt x="-59674" y="1036158"/>
                  <a:pt x="28497" y="942222"/>
                  <a:pt x="0" y="670517"/>
                </a:cubicBezTo>
                <a:cubicBezTo>
                  <a:pt x="-28497" y="398812"/>
                  <a:pt x="13707" y="254486"/>
                  <a:pt x="0" y="0"/>
                </a:cubicBezTo>
                <a:close/>
              </a:path>
            </a:pathLst>
          </a:custGeom>
          <a:noFill/>
          <a:ln w="76200" cap="flat" cmpd="sng" algn="ctr">
            <a:solidFill>
              <a:srgbClr val="FF0000"/>
            </a:solidFill>
            <a:prstDash val="solid"/>
            <a:round/>
            <a:headEnd type="none" w="med" len="med"/>
            <a:tailEnd type="none" w="med" len="med"/>
            <a:extLst>
              <a:ext uri="{C807C97D-BFC1-408E-A445-0C87EB9F89A2}">
                <ask:lineSketchStyleProps xmlns:ask="http://schemas.microsoft.com/office/drawing/2018/sketchyshapes" sd="393146371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717947664"/>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7" name="Picture 6" descr="A close-up of many dots&#10;&#10;Description automatically generated">
            <a:extLst>
              <a:ext uri="{FF2B5EF4-FFF2-40B4-BE49-F238E27FC236}">
                <a16:creationId xmlns:a16="http://schemas.microsoft.com/office/drawing/2014/main" id="{67B17291-7C19-48CF-F9F8-906A98975B43}"/>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l="13127" r="7561"/>
          <a:stretch/>
        </p:blipFill>
        <p:spPr>
          <a:xfrm>
            <a:off x="2522358" y="10"/>
            <a:ext cx="9669642" cy="6857990"/>
          </a:xfrm>
          <a:prstGeom prst="rect">
            <a:avLst/>
          </a:prstGeom>
        </p:spPr>
      </p:pic>
      <p:sp>
        <p:nvSpPr>
          <p:cNvPr id="19" name="Rectangle 1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0" name="Title 1">
            <a:extLst>
              <a:ext uri="{FF2B5EF4-FFF2-40B4-BE49-F238E27FC236}">
                <a16:creationId xmlns:a16="http://schemas.microsoft.com/office/drawing/2014/main" id="{5BB79906-57B3-B2A8-0B2A-287F8D0115BF}"/>
              </a:ext>
            </a:extLst>
          </p:cNvPr>
          <p:cNvSpPr txBox="1">
            <a:spLocks/>
          </p:cNvSpPr>
          <p:nvPr/>
        </p:nvSpPr>
        <p:spPr>
          <a:xfrm>
            <a:off x="442267" y="635455"/>
            <a:ext cx="10063605" cy="668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Aharoni" panose="02010803020104030203" pitchFamily="2" charset="-79"/>
                <a:ea typeface="+mj-ea"/>
                <a:cs typeface="Aharoni" panose="02010803020104030203" pitchFamily="2" charset="-79"/>
              </a:rPr>
              <a:t>Smart Solution Implementation</a:t>
            </a:r>
          </a:p>
        </p:txBody>
      </p:sp>
      <p:sp>
        <p:nvSpPr>
          <p:cNvPr id="8" name="Rectangle: Rounded Corners 7">
            <a:extLst>
              <a:ext uri="{FF2B5EF4-FFF2-40B4-BE49-F238E27FC236}">
                <a16:creationId xmlns:a16="http://schemas.microsoft.com/office/drawing/2014/main" id="{0226BD0E-CB79-3DBA-C778-B68661BABBAE}"/>
              </a:ext>
            </a:extLst>
          </p:cNvPr>
          <p:cNvSpPr/>
          <p:nvPr/>
        </p:nvSpPr>
        <p:spPr>
          <a:xfrm>
            <a:off x="5004938" y="3070264"/>
            <a:ext cx="2934067" cy="1293731"/>
          </a:xfrm>
          <a:prstGeom prst="roundRect">
            <a:avLst/>
          </a:prstGeom>
          <a:solidFill>
            <a:schemeClr val="dk1">
              <a:alpha val="50000"/>
            </a:schemeClr>
          </a:solidFill>
          <a:ln>
            <a:noFill/>
          </a:ln>
          <a:effectLst>
            <a:innerShdw blurRad="63500" dist="50800" dir="18900000">
              <a:prstClr val="black">
                <a:alpha val="50000"/>
              </a:prstClr>
            </a:innerShdw>
          </a:effectLst>
          <a:scene3d>
            <a:camera prst="orthographicFront"/>
            <a:lightRig rig="threePt" dir="t"/>
          </a:scene3d>
          <a:sp3d>
            <a:bevelT w="114300" prst="artDeco"/>
          </a:sp3d>
        </p:spPr>
        <p:style>
          <a:lnRef idx="0">
            <a:scrgbClr r="0" g="0" b="0"/>
          </a:lnRef>
          <a:fillRef idx="0">
            <a:scrgbClr r="0" g="0" b="0"/>
          </a:fillRef>
          <a:effectRef idx="0">
            <a:scrgbClr r="0" g="0" b="0"/>
          </a:effectRef>
          <a:fontRef idx="minor">
            <a:schemeClr val="lt1"/>
          </a:fontRef>
        </p:style>
        <p:txBody>
          <a:bodyPr rtlCol="0" anchor="ctr"/>
          <a:lstStyle/>
          <a:p>
            <a:pPr algn="ctr"/>
            <a:r>
              <a:rPr lang="en-US" sz="2000" b="1" dirty="0">
                <a:latin typeface="Comic Sans MS" panose="030F0702030302020204" pitchFamily="66" charset="0"/>
              </a:rPr>
              <a:t>Filtering by</a:t>
            </a:r>
            <a:br>
              <a:rPr lang="en-US" sz="2000" b="1" dirty="0">
                <a:latin typeface="Comic Sans MS" panose="030F0702030302020204" pitchFamily="66" charset="0"/>
              </a:rPr>
            </a:br>
            <a:r>
              <a:rPr lang="en-US" sz="2000" b="1" dirty="0" err="1">
                <a:latin typeface="Comic Sans MS" panose="030F0702030302020204" pitchFamily="66" charset="0"/>
              </a:rPr>
              <a:t>DeepFace</a:t>
            </a:r>
            <a:r>
              <a:rPr lang="en-US" sz="2000" b="1" dirty="0">
                <a:latin typeface="Comic Sans MS" panose="030F0702030302020204" pitchFamily="66" charset="0"/>
              </a:rPr>
              <a:t> Library</a:t>
            </a:r>
            <a:endParaRPr lang="en-US" sz="2000" b="1" dirty="0"/>
          </a:p>
        </p:txBody>
      </p:sp>
      <p:pic>
        <p:nvPicPr>
          <p:cNvPr id="12" name="Picture 11" descr="A collage of images of people's faces&#10;&#10;Description automatically generated">
            <a:extLst>
              <a:ext uri="{FF2B5EF4-FFF2-40B4-BE49-F238E27FC236}">
                <a16:creationId xmlns:a16="http://schemas.microsoft.com/office/drawing/2014/main" id="{2976E5F9-7CAD-C0E1-D77F-1C48362CD0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597" y="1988251"/>
            <a:ext cx="3459609" cy="27475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descr="A collage of images of people's faces&#10;&#10;Description automatically generated">
            <a:extLst>
              <a:ext uri="{FF2B5EF4-FFF2-40B4-BE49-F238E27FC236}">
                <a16:creationId xmlns:a16="http://schemas.microsoft.com/office/drawing/2014/main" id="{CE31242E-033C-1824-FB9B-FDE086EA57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49666" y="2132876"/>
            <a:ext cx="2934067" cy="23370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descr="A funnel with colorful squares&#10;&#10;Description automatically generated">
            <a:extLst>
              <a:ext uri="{FF2B5EF4-FFF2-40B4-BE49-F238E27FC236}">
                <a16:creationId xmlns:a16="http://schemas.microsoft.com/office/drawing/2014/main" id="{158CE06C-7546-2CA5-BF40-43B8273F485A}"/>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733799" y="1543258"/>
            <a:ext cx="1470108" cy="1470108"/>
          </a:xfrm>
          <a:prstGeom prst="rect">
            <a:avLst/>
          </a:prstGeom>
        </p:spPr>
      </p:pic>
      <p:sp>
        <p:nvSpPr>
          <p:cNvPr id="32" name="Arrow: Right 31">
            <a:extLst>
              <a:ext uri="{FF2B5EF4-FFF2-40B4-BE49-F238E27FC236}">
                <a16:creationId xmlns:a16="http://schemas.microsoft.com/office/drawing/2014/main" id="{A12B360A-58EB-7AE9-3105-69DB36A847F6}"/>
              </a:ext>
            </a:extLst>
          </p:cNvPr>
          <p:cNvSpPr/>
          <p:nvPr/>
        </p:nvSpPr>
        <p:spPr>
          <a:xfrm>
            <a:off x="4180203" y="2719864"/>
            <a:ext cx="667809" cy="1644131"/>
          </a:xfrm>
          <a:prstGeom prst="rightArrow">
            <a:avLst/>
          </a:prstGeom>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D6E4A7BF-7C52-20EC-13E2-2D8AD55ECD9A}"/>
              </a:ext>
            </a:extLst>
          </p:cNvPr>
          <p:cNvSpPr/>
          <p:nvPr/>
        </p:nvSpPr>
        <p:spPr>
          <a:xfrm>
            <a:off x="8060129" y="2606934"/>
            <a:ext cx="667809" cy="1644131"/>
          </a:xfrm>
          <a:prstGeom prst="rightArrow">
            <a:avLst/>
          </a:prstGeom>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F943D120-3118-880D-CBBB-CC310D88C916}"/>
              </a:ext>
            </a:extLst>
          </p:cNvPr>
          <p:cNvSpPr txBox="1"/>
          <p:nvPr/>
        </p:nvSpPr>
        <p:spPr>
          <a:xfrm>
            <a:off x="442267" y="5726178"/>
            <a:ext cx="3459610" cy="584775"/>
          </a:xfrm>
          <a:prstGeom prst="rect">
            <a:avLst/>
          </a:prstGeom>
          <a:noFill/>
        </p:spPr>
        <p:txBody>
          <a:bodyPr wrap="square" rtlCol="0">
            <a:spAutoFit/>
          </a:bodyPr>
          <a:lstStyle/>
          <a:p>
            <a:pPr algn="ctr"/>
            <a:r>
              <a:rPr lang="en-US" sz="1600" b="1" kern="1200" dirty="0">
                <a:solidFill>
                  <a:srgbClr val="000000"/>
                </a:solidFill>
                <a:effectLst/>
                <a:latin typeface="Comic Sans MS" panose="030F0702030302020204" pitchFamily="66" charset="0"/>
              </a:rPr>
              <a:t>Input:</a:t>
            </a:r>
          </a:p>
          <a:p>
            <a:pPr algn="ctr"/>
            <a:r>
              <a:rPr lang="en-US" sz="1600" kern="1200" dirty="0">
                <a:solidFill>
                  <a:srgbClr val="000000"/>
                </a:solidFill>
                <a:effectLst/>
                <a:latin typeface="Comic Sans MS" panose="030F0702030302020204" pitchFamily="66" charset="0"/>
              </a:rPr>
              <a:t>The existing old dataset</a:t>
            </a:r>
          </a:p>
        </p:txBody>
      </p:sp>
      <p:sp>
        <p:nvSpPr>
          <p:cNvPr id="42" name="Rectangle: Rounded Corners 41">
            <a:extLst>
              <a:ext uri="{FF2B5EF4-FFF2-40B4-BE49-F238E27FC236}">
                <a16:creationId xmlns:a16="http://schemas.microsoft.com/office/drawing/2014/main" id="{A940FC88-9F5A-0AEA-2FD6-B9A181DD8A37}"/>
              </a:ext>
            </a:extLst>
          </p:cNvPr>
          <p:cNvSpPr/>
          <p:nvPr/>
        </p:nvSpPr>
        <p:spPr>
          <a:xfrm>
            <a:off x="9009574" y="5207824"/>
            <a:ext cx="2934067" cy="1293731"/>
          </a:xfrm>
          <a:prstGeom prst="roundRect">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00" b="1" dirty="0"/>
          </a:p>
        </p:txBody>
      </p:sp>
      <p:sp>
        <p:nvSpPr>
          <p:cNvPr id="41" name="TextBox 40">
            <a:extLst>
              <a:ext uri="{FF2B5EF4-FFF2-40B4-BE49-F238E27FC236}">
                <a16:creationId xmlns:a16="http://schemas.microsoft.com/office/drawing/2014/main" id="{1B9ECB5B-21CA-7298-75EF-AEDADEA9DE5E}"/>
              </a:ext>
            </a:extLst>
          </p:cNvPr>
          <p:cNvSpPr txBox="1"/>
          <p:nvPr/>
        </p:nvSpPr>
        <p:spPr>
          <a:xfrm>
            <a:off x="9060937" y="5185275"/>
            <a:ext cx="2934067" cy="978729"/>
          </a:xfrm>
          <a:prstGeom prst="rect">
            <a:avLst/>
          </a:prstGeom>
          <a:noFill/>
        </p:spPr>
        <p:txBody>
          <a:bodyPr wrap="square" rtlCol="0">
            <a:spAutoFit/>
          </a:bodyPr>
          <a:lstStyle/>
          <a:p>
            <a:pPr algn="ctr">
              <a:lnSpc>
                <a:spcPct val="90000"/>
              </a:lnSpc>
              <a:spcBef>
                <a:spcPts val="1000"/>
              </a:spcBef>
              <a:buSzPts val="1800"/>
            </a:pPr>
            <a:r>
              <a:rPr lang="en-US" sz="1600" b="1" kern="1200" dirty="0">
                <a:solidFill>
                  <a:srgbClr val="000000"/>
                </a:solidFill>
                <a:effectLst/>
                <a:latin typeface="Comic Sans MS" panose="030F0702030302020204" pitchFamily="66" charset="0"/>
              </a:rPr>
              <a:t>Output:</a:t>
            </a:r>
            <a:br>
              <a:rPr lang="en-US" sz="1600" b="1" kern="1200" dirty="0">
                <a:solidFill>
                  <a:srgbClr val="000000"/>
                </a:solidFill>
                <a:effectLst/>
                <a:latin typeface="Comic Sans MS" panose="030F0702030302020204" pitchFamily="66" charset="0"/>
              </a:rPr>
            </a:br>
            <a:r>
              <a:rPr lang="en-US" sz="1600" kern="1200" dirty="0">
                <a:solidFill>
                  <a:srgbClr val="000000"/>
                </a:solidFill>
                <a:effectLst/>
                <a:latin typeface="Comic Sans MS" panose="030F0702030302020204" pitchFamily="66" charset="0"/>
              </a:rPr>
              <a:t>A new filtered dataset, containing only images with clear and correct emotions</a:t>
            </a:r>
            <a:endParaRPr lang="en-US" sz="1600" dirty="0">
              <a:effectLst/>
              <a:latin typeface="Comic Sans MS" panose="030F0702030302020204" pitchFamily="66" charset="0"/>
            </a:endParaRPr>
          </a:p>
        </p:txBody>
      </p:sp>
      <p:sp>
        <p:nvSpPr>
          <p:cNvPr id="50" name="Rectangle: Rounded Corners 49">
            <a:extLst>
              <a:ext uri="{FF2B5EF4-FFF2-40B4-BE49-F238E27FC236}">
                <a16:creationId xmlns:a16="http://schemas.microsoft.com/office/drawing/2014/main" id="{F573C538-F8D2-895B-7198-861CC4139B78}"/>
              </a:ext>
            </a:extLst>
          </p:cNvPr>
          <p:cNvSpPr/>
          <p:nvPr/>
        </p:nvSpPr>
        <p:spPr>
          <a:xfrm>
            <a:off x="4188550" y="4822783"/>
            <a:ext cx="4624028" cy="1845976"/>
          </a:xfrm>
          <a:prstGeom prst="roundRect">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00" b="1" dirty="0"/>
          </a:p>
        </p:txBody>
      </p:sp>
      <p:sp>
        <p:nvSpPr>
          <p:cNvPr id="22" name="TextBox 21">
            <a:extLst>
              <a:ext uri="{FF2B5EF4-FFF2-40B4-BE49-F238E27FC236}">
                <a16:creationId xmlns:a16="http://schemas.microsoft.com/office/drawing/2014/main" id="{3500111F-CAD3-4679-2EF5-19F484C74758}"/>
              </a:ext>
            </a:extLst>
          </p:cNvPr>
          <p:cNvSpPr txBox="1"/>
          <p:nvPr/>
        </p:nvSpPr>
        <p:spPr>
          <a:xfrm>
            <a:off x="4041874" y="5064458"/>
            <a:ext cx="4784639" cy="1323439"/>
          </a:xfrm>
          <a:prstGeom prst="rect">
            <a:avLst/>
          </a:prstGeom>
          <a:noFill/>
        </p:spPr>
        <p:txBody>
          <a:bodyPr wrap="square" rtlCol="0">
            <a:spAutoFit/>
          </a:bodyPr>
          <a:lstStyle/>
          <a:p>
            <a:pPr algn="ctr"/>
            <a:r>
              <a:rPr lang="en-US" sz="1600" b="1" kern="1200" dirty="0" err="1">
                <a:solidFill>
                  <a:srgbClr val="000000"/>
                </a:solidFill>
                <a:effectLst/>
                <a:latin typeface="Comic Sans MS" panose="030F0702030302020204" pitchFamily="66" charset="0"/>
              </a:rPr>
              <a:t>DeepFace</a:t>
            </a:r>
            <a:r>
              <a:rPr lang="en-US" sz="1600" kern="1200" dirty="0">
                <a:solidFill>
                  <a:srgbClr val="000000"/>
                </a:solidFill>
                <a:effectLst/>
                <a:latin typeface="Comic Sans MS" panose="030F0702030302020204" pitchFamily="66" charset="0"/>
              </a:rPr>
              <a:t> is a powerful library for facial recognition and emotion detection.</a:t>
            </a:r>
          </a:p>
          <a:p>
            <a:pPr algn="ctr"/>
            <a:r>
              <a:rPr lang="en-US" sz="1600" kern="1200" dirty="0">
                <a:solidFill>
                  <a:srgbClr val="000000"/>
                </a:solidFill>
                <a:effectLst/>
                <a:latin typeface="Comic Sans MS" panose="030F0702030302020204" pitchFamily="66" charset="0"/>
              </a:rPr>
              <a:t>It incorporates multiple pre-trained models like VGG-Face, Google </a:t>
            </a:r>
            <a:r>
              <a:rPr lang="en-US" sz="1600" kern="1200" dirty="0" err="1">
                <a:solidFill>
                  <a:srgbClr val="000000"/>
                </a:solidFill>
                <a:effectLst/>
                <a:latin typeface="Comic Sans MS" panose="030F0702030302020204" pitchFamily="66" charset="0"/>
              </a:rPr>
              <a:t>FaceNet</a:t>
            </a:r>
            <a:r>
              <a:rPr lang="en-US" sz="1600" kern="1200" dirty="0">
                <a:solidFill>
                  <a:srgbClr val="000000"/>
                </a:solidFill>
                <a:effectLst/>
                <a:latin typeface="Comic Sans MS" panose="030F0702030302020204" pitchFamily="66" charset="0"/>
              </a:rPr>
              <a:t>, </a:t>
            </a:r>
            <a:r>
              <a:rPr lang="en-US" sz="1600" kern="1200" dirty="0" err="1">
                <a:solidFill>
                  <a:srgbClr val="000000"/>
                </a:solidFill>
                <a:effectLst/>
                <a:latin typeface="Comic Sans MS" panose="030F0702030302020204" pitchFamily="66" charset="0"/>
              </a:rPr>
              <a:t>OpenFace</a:t>
            </a:r>
            <a:r>
              <a:rPr lang="en-US" sz="1600" kern="1200" dirty="0">
                <a:solidFill>
                  <a:srgbClr val="000000"/>
                </a:solidFill>
                <a:effectLst/>
                <a:latin typeface="Comic Sans MS" panose="030F0702030302020204" pitchFamily="66" charset="0"/>
              </a:rPr>
              <a:t>, Facebook </a:t>
            </a:r>
            <a:r>
              <a:rPr lang="en-US" sz="1600" kern="1200" dirty="0" err="1">
                <a:solidFill>
                  <a:srgbClr val="000000"/>
                </a:solidFill>
                <a:effectLst/>
                <a:latin typeface="Comic Sans MS" panose="030F0702030302020204" pitchFamily="66" charset="0"/>
              </a:rPr>
              <a:t>DeepFace</a:t>
            </a:r>
            <a:r>
              <a:rPr lang="en-US" sz="1600" kern="1200" dirty="0">
                <a:solidFill>
                  <a:srgbClr val="000000"/>
                </a:solidFill>
                <a:effectLst/>
                <a:latin typeface="Comic Sans MS" panose="030F0702030302020204" pitchFamily="66" charset="0"/>
              </a:rPr>
              <a:t>, and </a:t>
            </a:r>
            <a:r>
              <a:rPr lang="en-US" sz="1600" kern="1200" dirty="0" err="1">
                <a:solidFill>
                  <a:srgbClr val="000000"/>
                </a:solidFill>
                <a:effectLst/>
                <a:latin typeface="Comic Sans MS" panose="030F0702030302020204" pitchFamily="66" charset="0"/>
              </a:rPr>
              <a:t>DeepID</a:t>
            </a:r>
            <a:r>
              <a:rPr lang="en-US" sz="1600" kern="1200" dirty="0">
                <a:solidFill>
                  <a:srgbClr val="000000"/>
                </a:solidFill>
                <a:effectLst/>
                <a:latin typeface="Comic Sans MS" panose="030F0702030302020204" pitchFamily="66" charset="0"/>
              </a:rPr>
              <a:t>.</a:t>
            </a:r>
            <a:endParaRPr lang="en-US" sz="1600" dirty="0">
              <a:latin typeface="Comic Sans MS" panose="030F0702030302020204" pitchFamily="66" charset="0"/>
            </a:endParaRPr>
          </a:p>
        </p:txBody>
      </p:sp>
    </p:spTree>
    <p:extLst>
      <p:ext uri="{BB962C8B-B14F-4D97-AF65-F5344CB8AC3E}">
        <p14:creationId xmlns:p14="http://schemas.microsoft.com/office/powerpoint/2010/main" val="3602008183"/>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7FBBF2-56FA-B85A-71DA-EC56A252E35A}"/>
              </a:ext>
            </a:extLst>
          </p:cNvPr>
          <p:cNvPicPr>
            <a:picLocks noChangeAspect="1"/>
          </p:cNvPicPr>
          <p:nvPr/>
        </p:nvPicPr>
        <p:blipFill>
          <a:blip r:embed="rId2">
            <a:extLst>
              <a:ext uri="{28A0092B-C50C-407E-A947-70E740481C1C}">
                <a14:useLocalDpi xmlns:a14="http://schemas.microsoft.com/office/drawing/2010/main" val="0"/>
              </a:ext>
            </a:extLst>
          </a:blip>
          <a:srcRect l="4684" r="4684"/>
          <a:stretch/>
        </p:blipFill>
        <p:spPr>
          <a:xfrm flipH="1">
            <a:off x="20" y="10"/>
            <a:ext cx="12191980" cy="6857990"/>
          </a:xfrm>
          <a:prstGeom prst="rect">
            <a:avLst/>
          </a:prstGeom>
        </p:spPr>
      </p:pic>
      <p:sp>
        <p:nvSpPr>
          <p:cNvPr id="25" name="Rectangle 24">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DB6BB70-E463-5651-C261-DEA0D2CC920B}"/>
              </a:ext>
            </a:extLst>
          </p:cNvPr>
          <p:cNvSpPr>
            <a:spLocks noGrp="1"/>
          </p:cNvSpPr>
          <p:nvPr>
            <p:ph idx="1"/>
          </p:nvPr>
        </p:nvSpPr>
        <p:spPr>
          <a:xfrm>
            <a:off x="850140" y="3962668"/>
            <a:ext cx="10515600" cy="2418395"/>
          </a:xfrm>
        </p:spPr>
        <p:txBody>
          <a:bodyPr>
            <a:normAutofit fontScale="85000" lnSpcReduction="10000"/>
          </a:bodyPr>
          <a:lstStyle/>
          <a:p>
            <a:pPr marL="0" indent="0">
              <a:lnSpc>
                <a:spcPct val="150000"/>
              </a:lnSpc>
              <a:buNone/>
            </a:pPr>
            <a:r>
              <a:rPr lang="en-US" sz="1800" b="1" dirty="0">
                <a:solidFill>
                  <a:schemeClr val="tx2">
                    <a:lumMod val="75000"/>
                    <a:lumOff val="25000"/>
                  </a:schemeClr>
                </a:solidFill>
                <a:latin typeface="Comic Sans MS" panose="030F0702030302020204" pitchFamily="66" charset="0"/>
                <a:cs typeface="Calibri" panose="020F0502020204030204" pitchFamily="34" charset="0"/>
              </a:rPr>
              <a:t>Outcome and Application:</a:t>
            </a:r>
            <a:br>
              <a:rPr lang="en-US" sz="1800" b="1" dirty="0">
                <a:latin typeface="Comic Sans MS" panose="030F0702030302020204" pitchFamily="66" charset="0"/>
                <a:cs typeface="Calibri" panose="020F0502020204030204" pitchFamily="34" charset="0"/>
              </a:rPr>
            </a:br>
            <a:r>
              <a:rPr lang="en-US" sz="1800" dirty="0">
                <a:latin typeface="Comic Sans MS" panose="030F0702030302020204" pitchFamily="66" charset="0"/>
                <a:cs typeface="Calibri" panose="020F0502020204030204" pitchFamily="34" charset="0"/>
              </a:rPr>
              <a:t>The outcomes of this project include a detailed comparative analysis of how different CNN configurations perform, providing valuable insights into optimizing neural networks for facial emotion recognition.</a:t>
            </a:r>
          </a:p>
          <a:p>
            <a:pPr marL="0" indent="0">
              <a:lnSpc>
                <a:spcPct val="150000"/>
              </a:lnSpc>
              <a:buNone/>
            </a:pPr>
            <a:r>
              <a:rPr lang="en-US" sz="1800" dirty="0">
                <a:latin typeface="Comic Sans MS" panose="030F0702030302020204" pitchFamily="66" charset="0"/>
                <a:cs typeface="Calibri" panose="020F0502020204030204" pitchFamily="34" charset="0"/>
              </a:rPr>
              <a:t>As a result, a trained model capable of recognizing and classifying facial emotions with higher accuracy is developed, intended for integration into robotic systems to make them more interactive and responsive to human emotions.</a:t>
            </a:r>
            <a:endParaRPr lang="en-US" sz="1600" dirty="0">
              <a:latin typeface="Comic Sans MS" panose="030F0702030302020204" pitchFamily="66" charset="0"/>
              <a:cs typeface="Calibri" panose="020F0502020204030204" pitchFamily="34" charset="0"/>
            </a:endParaRPr>
          </a:p>
        </p:txBody>
      </p:sp>
      <p:sp>
        <p:nvSpPr>
          <p:cNvPr id="4" name="Title 1">
            <a:extLst>
              <a:ext uri="{FF2B5EF4-FFF2-40B4-BE49-F238E27FC236}">
                <a16:creationId xmlns:a16="http://schemas.microsoft.com/office/drawing/2014/main" id="{D335104C-4495-D964-48CE-E7F8F8F2CFF7}"/>
              </a:ext>
            </a:extLst>
          </p:cNvPr>
          <p:cNvSpPr txBox="1">
            <a:spLocks/>
          </p:cNvSpPr>
          <p:nvPr/>
        </p:nvSpPr>
        <p:spPr>
          <a:xfrm>
            <a:off x="833398" y="247097"/>
            <a:ext cx="5905500" cy="10086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Aharoni" panose="02010803020104030203" pitchFamily="2" charset="-79"/>
                <a:cs typeface="Aharoni" panose="02010803020104030203" pitchFamily="2" charset="-79"/>
              </a:rPr>
              <a:t>The Project Introduction</a:t>
            </a:r>
            <a:endParaRPr lang="en-US" sz="4000" dirty="0">
              <a:latin typeface="Aharoni" panose="02010803020104030203" pitchFamily="2" charset="-79"/>
              <a:cs typeface="Aharoni" panose="02010803020104030203" pitchFamily="2" charset="-79"/>
            </a:endParaRPr>
          </a:p>
        </p:txBody>
      </p:sp>
      <p:sp>
        <p:nvSpPr>
          <p:cNvPr id="2" name="Content Placeholder 2">
            <a:extLst>
              <a:ext uri="{FF2B5EF4-FFF2-40B4-BE49-F238E27FC236}">
                <a16:creationId xmlns:a16="http://schemas.microsoft.com/office/drawing/2014/main" id="{13E744E4-5682-A067-164A-96A5BD4DDA93}"/>
              </a:ext>
            </a:extLst>
          </p:cNvPr>
          <p:cNvSpPr txBox="1">
            <a:spLocks/>
          </p:cNvSpPr>
          <p:nvPr/>
        </p:nvSpPr>
        <p:spPr>
          <a:xfrm>
            <a:off x="854942" y="1511580"/>
            <a:ext cx="10830066" cy="29280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sz="1600" b="1" dirty="0">
                <a:solidFill>
                  <a:schemeClr val="tx2">
                    <a:lumMod val="75000"/>
                    <a:lumOff val="25000"/>
                  </a:schemeClr>
                </a:solidFill>
                <a:latin typeface="Comic Sans MS" panose="030F0702030302020204" pitchFamily="66" charset="0"/>
                <a:cs typeface="Calibri" panose="020F0502020204030204" pitchFamily="34" charset="0"/>
              </a:rPr>
              <a:t>Dataset Collection:</a:t>
            </a:r>
            <a:br>
              <a:rPr lang="en-US" sz="1500" dirty="0">
                <a:latin typeface="Comic Sans MS" panose="030F0702030302020204" pitchFamily="66" charset="0"/>
              </a:rPr>
            </a:br>
            <a:r>
              <a:rPr lang="en-US" sz="1500" dirty="0">
                <a:latin typeface="Comic Sans MS" panose="030F0702030302020204" pitchFamily="66" charset="0"/>
              </a:rPr>
              <a:t>Our dataset was sourced from Kaggle. This dataset features images of facial expressions labeled with </a:t>
            </a:r>
            <a:r>
              <a:rPr lang="en-US" sz="1500" b="1" dirty="0">
                <a:latin typeface="Comic Sans MS" panose="030F0702030302020204" pitchFamily="66" charset="0"/>
              </a:rPr>
              <a:t>seven different emotions: anger, disgust, fear, happiness, neutral, sadness, and surprise.</a:t>
            </a:r>
          </a:p>
          <a:p>
            <a:pPr marL="0" indent="0">
              <a:lnSpc>
                <a:spcPct val="150000"/>
              </a:lnSpc>
              <a:buFont typeface="Arial" panose="020B0604020202020204" pitchFamily="34" charset="0"/>
              <a:buNone/>
            </a:pPr>
            <a:r>
              <a:rPr lang="en-US" sz="1500" dirty="0">
                <a:latin typeface="Comic Sans MS" panose="030F0702030302020204" pitchFamily="66" charset="0"/>
              </a:rPr>
              <a:t>The dataset includes 18663 of grayscale images categorized by emotion. Each image is standardized to a size of 48x48 pixels.</a:t>
            </a:r>
          </a:p>
        </p:txBody>
      </p:sp>
    </p:spTree>
    <p:extLst>
      <p:ext uri="{BB962C8B-B14F-4D97-AF65-F5344CB8AC3E}">
        <p14:creationId xmlns:p14="http://schemas.microsoft.com/office/powerpoint/2010/main" val="179627950"/>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7" name="Picture 6" descr="A close-up of many dots&#10;&#10;Description automatically generated">
            <a:extLst>
              <a:ext uri="{FF2B5EF4-FFF2-40B4-BE49-F238E27FC236}">
                <a16:creationId xmlns:a16="http://schemas.microsoft.com/office/drawing/2014/main" id="{67B17291-7C19-48CF-F9F8-906A98975B43}"/>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l="13127" r="7561"/>
          <a:stretch/>
        </p:blipFill>
        <p:spPr>
          <a:xfrm>
            <a:off x="2522358" y="10"/>
            <a:ext cx="9669642" cy="6857990"/>
          </a:xfrm>
          <a:prstGeom prst="rect">
            <a:avLst/>
          </a:prstGeom>
        </p:spPr>
      </p:pic>
      <p:sp>
        <p:nvSpPr>
          <p:cNvPr id="19" name="Rectangle 1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0" name="Title 1">
            <a:extLst>
              <a:ext uri="{FF2B5EF4-FFF2-40B4-BE49-F238E27FC236}">
                <a16:creationId xmlns:a16="http://schemas.microsoft.com/office/drawing/2014/main" id="{5BB79906-57B3-B2A8-0B2A-287F8D0115BF}"/>
              </a:ext>
            </a:extLst>
          </p:cNvPr>
          <p:cNvSpPr txBox="1">
            <a:spLocks/>
          </p:cNvSpPr>
          <p:nvPr/>
        </p:nvSpPr>
        <p:spPr>
          <a:xfrm>
            <a:off x="442267" y="294984"/>
            <a:ext cx="10063605" cy="668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Aharoni" panose="02010803020104030203" pitchFamily="2" charset="-79"/>
                <a:ea typeface="+mj-ea"/>
                <a:cs typeface="Aharoni" panose="02010803020104030203" pitchFamily="2" charset="-79"/>
              </a:rPr>
              <a:t>Smart Solution Implementation</a:t>
            </a:r>
          </a:p>
        </p:txBody>
      </p:sp>
      <p:sp>
        <p:nvSpPr>
          <p:cNvPr id="11" name="Content Placeholder 2">
            <a:extLst>
              <a:ext uri="{FF2B5EF4-FFF2-40B4-BE49-F238E27FC236}">
                <a16:creationId xmlns:a16="http://schemas.microsoft.com/office/drawing/2014/main" id="{5B3FF4CA-9013-D3D3-2996-E2A55010F493}"/>
              </a:ext>
            </a:extLst>
          </p:cNvPr>
          <p:cNvSpPr>
            <a:spLocks noGrp="1"/>
          </p:cNvSpPr>
          <p:nvPr>
            <p:ph idx="1"/>
          </p:nvPr>
        </p:nvSpPr>
        <p:spPr>
          <a:xfrm>
            <a:off x="507117" y="1002056"/>
            <a:ext cx="11876194" cy="1342309"/>
          </a:xfrm>
        </p:spPr>
        <p:txBody>
          <a:bodyPr vert="horz" lIns="91440" tIns="45720" rIns="91440" bIns="45720" rtlCol="0">
            <a:noAutofit/>
          </a:bodyPr>
          <a:lstStyle/>
          <a:p>
            <a:pPr marL="0" indent="0">
              <a:buNone/>
            </a:pPr>
            <a:r>
              <a:rPr lang="en-US" sz="1600" b="1" dirty="0">
                <a:latin typeface="Comic Sans MS" panose="030F0702030302020204" pitchFamily="66" charset="0"/>
              </a:rPr>
              <a:t>Results:</a:t>
            </a:r>
          </a:p>
          <a:p>
            <a:pPr>
              <a:buFont typeface="Arial" panose="020B0604020202020204" pitchFamily="34" charset="0"/>
              <a:buChar char="•"/>
            </a:pPr>
            <a:r>
              <a:rPr lang="en-US" sz="1600" dirty="0">
                <a:latin typeface="Comic Sans MS" panose="030F0702030302020204" pitchFamily="66" charset="0"/>
              </a:rPr>
              <a:t>This automated filtering significantly improves the dataset quality, leading to better model training and accuracy.</a:t>
            </a:r>
          </a:p>
          <a:p>
            <a:pPr>
              <a:buFont typeface="Arial" panose="020B0604020202020204" pitchFamily="34" charset="0"/>
              <a:buChar char="•"/>
            </a:pPr>
            <a:r>
              <a:rPr lang="en-US" sz="1600" dirty="0">
                <a:latin typeface="Comic Sans MS" panose="030F0702030302020204" pitchFamily="66" charset="0"/>
              </a:rPr>
              <a:t>This smart solution effectively addresses the problem of mislabeled images in large datasets.</a:t>
            </a:r>
          </a:p>
        </p:txBody>
      </p:sp>
      <p:pic>
        <p:nvPicPr>
          <p:cNvPr id="3" name="Picture 2" descr="A screenshot of a computer screen&#10;&#10;Description automatically generated">
            <a:extLst>
              <a:ext uri="{FF2B5EF4-FFF2-40B4-BE49-F238E27FC236}">
                <a16:creationId xmlns:a16="http://schemas.microsoft.com/office/drawing/2014/main" id="{B68904CD-EA7E-F072-D40B-E89B1559F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381" y="2689013"/>
            <a:ext cx="10041237" cy="3874003"/>
          </a:xfrm>
          <a:prstGeom prst="rect">
            <a:avLst/>
          </a:prstGeom>
          <a:ln>
            <a:noFill/>
          </a:ln>
          <a:effectLst>
            <a:outerShdw blurRad="292100" dist="139700" dir="2700000" algn="tl" rotWithShape="0">
              <a:srgbClr val="333333">
                <a:alpha val="65000"/>
              </a:srgbClr>
            </a:outerShdw>
          </a:effectLst>
        </p:spPr>
      </p:pic>
      <p:sp>
        <p:nvSpPr>
          <p:cNvPr id="4" name="Content Placeholder 2">
            <a:extLst>
              <a:ext uri="{FF2B5EF4-FFF2-40B4-BE49-F238E27FC236}">
                <a16:creationId xmlns:a16="http://schemas.microsoft.com/office/drawing/2014/main" id="{C198D09B-D59F-C3A2-01AF-6FB62F5B89F9}"/>
              </a:ext>
            </a:extLst>
          </p:cNvPr>
          <p:cNvSpPr txBox="1">
            <a:spLocks/>
          </p:cNvSpPr>
          <p:nvPr/>
        </p:nvSpPr>
        <p:spPr>
          <a:xfrm>
            <a:off x="507117" y="2287025"/>
            <a:ext cx="3821692" cy="3297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a:latin typeface="Comic Sans MS" panose="030F0702030302020204" pitchFamily="66" charset="0"/>
              </a:rPr>
              <a:t>Filtering Results for </a:t>
            </a:r>
            <a:r>
              <a:rPr lang="en-US" sz="1600" b="1" i="1" u="sng" dirty="0">
                <a:latin typeface="Comic Sans MS" panose="030F0702030302020204" pitchFamily="66" charset="0"/>
              </a:rPr>
              <a:t>Train</a:t>
            </a:r>
            <a:r>
              <a:rPr lang="en-US" sz="1600" b="1" dirty="0">
                <a:latin typeface="Comic Sans MS" panose="030F0702030302020204" pitchFamily="66" charset="0"/>
              </a:rPr>
              <a:t> Dataset:</a:t>
            </a:r>
          </a:p>
        </p:txBody>
      </p:sp>
    </p:spTree>
    <p:extLst>
      <p:ext uri="{BB962C8B-B14F-4D97-AF65-F5344CB8AC3E}">
        <p14:creationId xmlns:p14="http://schemas.microsoft.com/office/powerpoint/2010/main" val="2138227293"/>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7" name="Picture 6" descr="A close-up of many dots&#10;&#10;Description automatically generated">
            <a:extLst>
              <a:ext uri="{FF2B5EF4-FFF2-40B4-BE49-F238E27FC236}">
                <a16:creationId xmlns:a16="http://schemas.microsoft.com/office/drawing/2014/main" id="{67B17291-7C19-48CF-F9F8-906A98975B43}"/>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l="13127" r="7561"/>
          <a:stretch/>
        </p:blipFill>
        <p:spPr>
          <a:xfrm>
            <a:off x="2522358" y="10"/>
            <a:ext cx="9669642" cy="6857990"/>
          </a:xfrm>
          <a:prstGeom prst="rect">
            <a:avLst/>
          </a:prstGeom>
        </p:spPr>
      </p:pic>
      <p:sp>
        <p:nvSpPr>
          <p:cNvPr id="19" name="Rectangle 1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0" name="Title 1">
            <a:extLst>
              <a:ext uri="{FF2B5EF4-FFF2-40B4-BE49-F238E27FC236}">
                <a16:creationId xmlns:a16="http://schemas.microsoft.com/office/drawing/2014/main" id="{5BB79906-57B3-B2A8-0B2A-287F8D0115BF}"/>
              </a:ext>
            </a:extLst>
          </p:cNvPr>
          <p:cNvSpPr txBox="1">
            <a:spLocks/>
          </p:cNvSpPr>
          <p:nvPr/>
        </p:nvSpPr>
        <p:spPr>
          <a:xfrm>
            <a:off x="442267" y="294984"/>
            <a:ext cx="10063605" cy="668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Aharoni" panose="02010803020104030203" pitchFamily="2" charset="-79"/>
                <a:ea typeface="+mj-ea"/>
                <a:cs typeface="Aharoni" panose="02010803020104030203" pitchFamily="2" charset="-79"/>
              </a:rPr>
              <a:t>Smart Solution Implementation</a:t>
            </a:r>
          </a:p>
        </p:txBody>
      </p:sp>
      <p:sp>
        <p:nvSpPr>
          <p:cNvPr id="4" name="Content Placeholder 2">
            <a:extLst>
              <a:ext uri="{FF2B5EF4-FFF2-40B4-BE49-F238E27FC236}">
                <a16:creationId xmlns:a16="http://schemas.microsoft.com/office/drawing/2014/main" id="{C198D09B-D59F-C3A2-01AF-6FB62F5B89F9}"/>
              </a:ext>
            </a:extLst>
          </p:cNvPr>
          <p:cNvSpPr txBox="1">
            <a:spLocks/>
          </p:cNvSpPr>
          <p:nvPr/>
        </p:nvSpPr>
        <p:spPr>
          <a:xfrm>
            <a:off x="609987" y="1093260"/>
            <a:ext cx="3821692" cy="3297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a:latin typeface="Comic Sans MS" panose="030F0702030302020204" pitchFamily="66" charset="0"/>
              </a:rPr>
              <a:t>Filtering Results for </a:t>
            </a:r>
            <a:r>
              <a:rPr lang="en-US" sz="1600" b="1" i="1" u="sng" dirty="0">
                <a:latin typeface="Comic Sans MS" panose="030F0702030302020204" pitchFamily="66" charset="0"/>
              </a:rPr>
              <a:t>Train</a:t>
            </a:r>
            <a:r>
              <a:rPr lang="en-US" sz="1600" b="1" dirty="0">
                <a:latin typeface="Comic Sans MS" panose="030F0702030302020204" pitchFamily="66" charset="0"/>
              </a:rPr>
              <a:t> Dataset:</a:t>
            </a:r>
          </a:p>
        </p:txBody>
      </p:sp>
      <p:pic>
        <p:nvPicPr>
          <p:cNvPr id="6" name="Picture 5" descr="A graph of emotions&#10;&#10;Description automatically generated">
            <a:extLst>
              <a:ext uri="{FF2B5EF4-FFF2-40B4-BE49-F238E27FC236}">
                <a16:creationId xmlns:a16="http://schemas.microsoft.com/office/drawing/2014/main" id="{C587BE20-F341-B130-6779-25326C4111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267" y="1842303"/>
            <a:ext cx="6585841" cy="4596369"/>
          </a:xfrm>
          <a:prstGeom prst="rect">
            <a:avLst/>
          </a:prstGeom>
          <a:ln>
            <a:noFill/>
          </a:ln>
          <a:effectLst>
            <a:outerShdw blurRad="292100" dist="139700" dir="2700000" algn="tl" rotWithShape="0">
              <a:srgbClr val="333333">
                <a:alpha val="65000"/>
              </a:srgbClr>
            </a:outerShdw>
          </a:effectLst>
        </p:spPr>
      </p:pic>
      <p:pic>
        <p:nvPicPr>
          <p:cNvPr id="14" name="Picture 13" descr="A green and red pie chart&#10;&#10;Description automatically generated">
            <a:extLst>
              <a:ext uri="{FF2B5EF4-FFF2-40B4-BE49-F238E27FC236}">
                <a16:creationId xmlns:a16="http://schemas.microsoft.com/office/drawing/2014/main" id="{66213DA3-7409-9137-5581-932C16CC7D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0824" y="2452790"/>
            <a:ext cx="4633185" cy="38833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19827061"/>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7" name="Picture 6" descr="A close-up of many dots&#10;&#10;Description automatically generated">
            <a:extLst>
              <a:ext uri="{FF2B5EF4-FFF2-40B4-BE49-F238E27FC236}">
                <a16:creationId xmlns:a16="http://schemas.microsoft.com/office/drawing/2014/main" id="{67B17291-7C19-48CF-F9F8-906A98975B43}"/>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l="13127" r="7561"/>
          <a:stretch/>
        </p:blipFill>
        <p:spPr>
          <a:xfrm>
            <a:off x="2522358" y="10"/>
            <a:ext cx="9669642" cy="6857990"/>
          </a:xfrm>
          <a:prstGeom prst="rect">
            <a:avLst/>
          </a:prstGeom>
        </p:spPr>
      </p:pic>
      <p:sp>
        <p:nvSpPr>
          <p:cNvPr id="19" name="Rectangle 1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0" name="Title 1">
            <a:extLst>
              <a:ext uri="{FF2B5EF4-FFF2-40B4-BE49-F238E27FC236}">
                <a16:creationId xmlns:a16="http://schemas.microsoft.com/office/drawing/2014/main" id="{5BB79906-57B3-B2A8-0B2A-287F8D0115BF}"/>
              </a:ext>
            </a:extLst>
          </p:cNvPr>
          <p:cNvSpPr txBox="1">
            <a:spLocks/>
          </p:cNvSpPr>
          <p:nvPr/>
        </p:nvSpPr>
        <p:spPr>
          <a:xfrm>
            <a:off x="442267" y="294984"/>
            <a:ext cx="10063605" cy="668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Aharoni" panose="02010803020104030203" pitchFamily="2" charset="-79"/>
                <a:ea typeface="+mj-ea"/>
                <a:cs typeface="Aharoni" panose="02010803020104030203" pitchFamily="2" charset="-79"/>
              </a:rPr>
              <a:t>Smart Solution Implementation</a:t>
            </a:r>
          </a:p>
        </p:txBody>
      </p:sp>
      <p:sp>
        <p:nvSpPr>
          <p:cNvPr id="4" name="Content Placeholder 2">
            <a:extLst>
              <a:ext uri="{FF2B5EF4-FFF2-40B4-BE49-F238E27FC236}">
                <a16:creationId xmlns:a16="http://schemas.microsoft.com/office/drawing/2014/main" id="{C198D09B-D59F-C3A2-01AF-6FB62F5B89F9}"/>
              </a:ext>
            </a:extLst>
          </p:cNvPr>
          <p:cNvSpPr txBox="1">
            <a:spLocks/>
          </p:cNvSpPr>
          <p:nvPr/>
        </p:nvSpPr>
        <p:spPr>
          <a:xfrm>
            <a:off x="442266" y="1179654"/>
            <a:ext cx="5511061" cy="3297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a:latin typeface="Comic Sans MS" panose="030F0702030302020204" pitchFamily="66" charset="0"/>
              </a:rPr>
              <a:t>Filtering Results for </a:t>
            </a:r>
            <a:r>
              <a:rPr lang="en-US" sz="1600" b="1" i="1" u="sng" dirty="0">
                <a:latin typeface="Comic Sans MS" panose="030F0702030302020204" pitchFamily="66" charset="0"/>
              </a:rPr>
              <a:t>Validation</a:t>
            </a:r>
            <a:r>
              <a:rPr lang="en-US" sz="1600" b="1" dirty="0">
                <a:latin typeface="Comic Sans MS" panose="030F0702030302020204" pitchFamily="66" charset="0"/>
              </a:rPr>
              <a:t> Dataset:</a:t>
            </a:r>
          </a:p>
        </p:txBody>
      </p:sp>
      <p:pic>
        <p:nvPicPr>
          <p:cNvPr id="5" name="Picture 4" descr="A screenshot of a computer screen&#10;&#10;Description automatically generated">
            <a:extLst>
              <a:ext uri="{FF2B5EF4-FFF2-40B4-BE49-F238E27FC236}">
                <a16:creationId xmlns:a16="http://schemas.microsoft.com/office/drawing/2014/main" id="{D409B077-EFEC-72C2-E071-60704BDE66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412" y="2163195"/>
            <a:ext cx="10971176" cy="41492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93149071"/>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7" name="Picture 6" descr="A close-up of many dots&#10;&#10;Description automatically generated">
            <a:extLst>
              <a:ext uri="{FF2B5EF4-FFF2-40B4-BE49-F238E27FC236}">
                <a16:creationId xmlns:a16="http://schemas.microsoft.com/office/drawing/2014/main" id="{67B17291-7C19-48CF-F9F8-906A98975B43}"/>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l="13127" r="7561"/>
          <a:stretch/>
        </p:blipFill>
        <p:spPr>
          <a:xfrm>
            <a:off x="2522358" y="10"/>
            <a:ext cx="9669642" cy="6857990"/>
          </a:xfrm>
          <a:prstGeom prst="rect">
            <a:avLst/>
          </a:prstGeom>
        </p:spPr>
      </p:pic>
      <p:sp>
        <p:nvSpPr>
          <p:cNvPr id="19" name="Rectangle 1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0" name="Title 1">
            <a:extLst>
              <a:ext uri="{FF2B5EF4-FFF2-40B4-BE49-F238E27FC236}">
                <a16:creationId xmlns:a16="http://schemas.microsoft.com/office/drawing/2014/main" id="{5BB79906-57B3-B2A8-0B2A-287F8D0115BF}"/>
              </a:ext>
            </a:extLst>
          </p:cNvPr>
          <p:cNvSpPr txBox="1">
            <a:spLocks/>
          </p:cNvSpPr>
          <p:nvPr/>
        </p:nvSpPr>
        <p:spPr>
          <a:xfrm>
            <a:off x="442267" y="294984"/>
            <a:ext cx="10063605" cy="668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Aharoni" panose="02010803020104030203" pitchFamily="2" charset="-79"/>
                <a:ea typeface="+mj-ea"/>
                <a:cs typeface="Aharoni" panose="02010803020104030203" pitchFamily="2" charset="-79"/>
              </a:rPr>
              <a:t>Smart Solution Implementation</a:t>
            </a:r>
          </a:p>
        </p:txBody>
      </p:sp>
      <p:sp>
        <p:nvSpPr>
          <p:cNvPr id="4" name="Content Placeholder 2">
            <a:extLst>
              <a:ext uri="{FF2B5EF4-FFF2-40B4-BE49-F238E27FC236}">
                <a16:creationId xmlns:a16="http://schemas.microsoft.com/office/drawing/2014/main" id="{C198D09B-D59F-C3A2-01AF-6FB62F5B89F9}"/>
              </a:ext>
            </a:extLst>
          </p:cNvPr>
          <p:cNvSpPr txBox="1">
            <a:spLocks/>
          </p:cNvSpPr>
          <p:nvPr/>
        </p:nvSpPr>
        <p:spPr>
          <a:xfrm>
            <a:off x="442267" y="1093260"/>
            <a:ext cx="5005222" cy="3297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a:latin typeface="Comic Sans MS" panose="030F0702030302020204" pitchFamily="66" charset="0"/>
              </a:rPr>
              <a:t>Filtering Results for </a:t>
            </a:r>
            <a:r>
              <a:rPr lang="en-US" sz="1600" b="1" i="1" u="sng" dirty="0">
                <a:latin typeface="Comic Sans MS" panose="030F0702030302020204" pitchFamily="66" charset="0"/>
              </a:rPr>
              <a:t>Validation</a:t>
            </a:r>
            <a:r>
              <a:rPr lang="en-US" sz="1600" b="1" dirty="0">
                <a:latin typeface="Comic Sans MS" panose="030F0702030302020204" pitchFamily="66" charset="0"/>
              </a:rPr>
              <a:t> Dataset:</a:t>
            </a:r>
          </a:p>
        </p:txBody>
      </p:sp>
      <p:pic>
        <p:nvPicPr>
          <p:cNvPr id="3" name="Picture 2" descr="A graph with red and green squares&#10;&#10;Description automatically generated">
            <a:extLst>
              <a:ext uri="{FF2B5EF4-FFF2-40B4-BE49-F238E27FC236}">
                <a16:creationId xmlns:a16="http://schemas.microsoft.com/office/drawing/2014/main" id="{F2191BAE-0AA4-5C92-89C1-436AE513C5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662" y="1803857"/>
            <a:ext cx="6850599" cy="4759159"/>
          </a:xfrm>
          <a:prstGeom prst="rect">
            <a:avLst/>
          </a:prstGeom>
          <a:ln>
            <a:noFill/>
          </a:ln>
          <a:effectLst>
            <a:outerShdw blurRad="292100" dist="139700" dir="2700000" algn="tl" rotWithShape="0">
              <a:srgbClr val="333333">
                <a:alpha val="65000"/>
              </a:srgbClr>
            </a:outerShdw>
          </a:effectLst>
        </p:spPr>
      </p:pic>
      <p:pic>
        <p:nvPicPr>
          <p:cNvPr id="14" name="Picture 13" descr="A green and red pie chart&#10;&#10;Description automatically generated">
            <a:extLst>
              <a:ext uri="{FF2B5EF4-FFF2-40B4-BE49-F238E27FC236}">
                <a16:creationId xmlns:a16="http://schemas.microsoft.com/office/drawing/2014/main" id="{445F7B67-C852-EA08-B83D-E926B43298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0604" y="3015241"/>
            <a:ext cx="4192084" cy="35477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92174197"/>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CE083-706D-6C86-4701-54B2E4119CDC}"/>
              </a:ext>
            </a:extLst>
          </p:cNvPr>
          <p:cNvSpPr>
            <a:spLocks noGrp="1"/>
          </p:cNvSpPr>
          <p:nvPr>
            <p:ph type="title"/>
          </p:nvPr>
        </p:nvSpPr>
        <p:spPr/>
        <p:txBody>
          <a:bodyPr/>
          <a:lstStyle/>
          <a:p>
            <a:r>
              <a:rPr lang="en-US" b="1" dirty="0"/>
              <a:t>Smart Solution Implementation</a:t>
            </a:r>
            <a:endParaRPr lang="en-US" dirty="0"/>
          </a:p>
        </p:txBody>
      </p:sp>
      <p:sp>
        <p:nvSpPr>
          <p:cNvPr id="3" name="Content Placeholder 2">
            <a:extLst>
              <a:ext uri="{FF2B5EF4-FFF2-40B4-BE49-F238E27FC236}">
                <a16:creationId xmlns:a16="http://schemas.microsoft.com/office/drawing/2014/main" id="{5FB3EB2F-EA9A-1142-2094-D09227FAA81A}"/>
              </a:ext>
            </a:extLst>
          </p:cNvPr>
          <p:cNvSpPr>
            <a:spLocks noGrp="1"/>
          </p:cNvSpPr>
          <p:nvPr>
            <p:ph idx="1"/>
          </p:nvPr>
        </p:nvSpPr>
        <p:spPr/>
        <p:txBody>
          <a:bodyPr/>
          <a:lstStyle/>
          <a:p>
            <a:r>
              <a:rPr lang="en-US" b="1" dirty="0"/>
              <a:t>Threshold Parameter:</a:t>
            </a:r>
          </a:p>
          <a:p>
            <a:pPr>
              <a:buFont typeface="Arial" panose="020B0604020202020204" pitchFamily="34" charset="0"/>
              <a:buChar char="•"/>
            </a:pPr>
            <a:r>
              <a:rPr lang="en-US" b="1" dirty="0"/>
              <a:t>Purpose:</a:t>
            </a:r>
            <a:r>
              <a:rPr lang="en-US" dirty="0"/>
              <a:t> To adjust the sensitivity of the code.</a:t>
            </a:r>
          </a:p>
          <a:p>
            <a:pPr>
              <a:buFont typeface="Arial" panose="020B0604020202020204" pitchFamily="34" charset="0"/>
              <a:buChar char="•"/>
            </a:pPr>
            <a:r>
              <a:rPr lang="en-US" b="1" dirty="0"/>
              <a:t>Functionality:</a:t>
            </a:r>
            <a:endParaRPr lang="en-US" dirty="0"/>
          </a:p>
          <a:p>
            <a:pPr marL="742950" lvl="1" indent="-285750">
              <a:buFont typeface="Arial" panose="020B0604020202020204" pitchFamily="34" charset="0"/>
              <a:buChar char="•"/>
            </a:pPr>
            <a:r>
              <a:rPr lang="en-US" dirty="0"/>
              <a:t>Defines the minimum confidence level required for an image to be considered correctly labeled.</a:t>
            </a:r>
          </a:p>
          <a:p>
            <a:pPr marL="742950" lvl="1" indent="-285750">
              <a:buFont typeface="Arial" panose="020B0604020202020204" pitchFamily="34" charset="0"/>
              <a:buChar char="•"/>
            </a:pPr>
            <a:r>
              <a:rPr lang="en-US" dirty="0"/>
              <a:t>Higher threshold values result in stricter filtering, ensuring only images with very clear emotions are kept.</a:t>
            </a:r>
          </a:p>
          <a:p>
            <a:pPr marL="742950" lvl="1" indent="-285750">
              <a:buFont typeface="Arial" panose="020B0604020202020204" pitchFamily="34" charset="0"/>
              <a:buChar char="•"/>
            </a:pPr>
            <a:r>
              <a:rPr lang="en-US" dirty="0"/>
              <a:t>Lower threshold values allow more images to pass the filter, even if the emotion detection confidence is lower.</a:t>
            </a:r>
          </a:p>
          <a:p>
            <a:endParaRPr lang="en-US" dirty="0"/>
          </a:p>
        </p:txBody>
      </p:sp>
    </p:spTree>
    <p:extLst>
      <p:ext uri="{BB962C8B-B14F-4D97-AF65-F5344CB8AC3E}">
        <p14:creationId xmlns:p14="http://schemas.microsoft.com/office/powerpoint/2010/main" val="4219674134"/>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collage of a group of people&#10;&#10;Description automatically generated">
            <a:extLst>
              <a:ext uri="{FF2B5EF4-FFF2-40B4-BE49-F238E27FC236}">
                <a16:creationId xmlns:a16="http://schemas.microsoft.com/office/drawing/2014/main" id="{38451309-C09A-F36F-FAEA-AD572307CD68}"/>
              </a:ext>
            </a:extLst>
          </p:cNvPr>
          <p:cNvPicPr>
            <a:picLocks noChangeAspect="1"/>
          </p:cNvPicPr>
          <p:nvPr/>
        </p:nvPicPr>
        <p:blipFill rotWithShape="1">
          <a:blip r:embed="rId2">
            <a:extLst>
              <a:ext uri="{28A0092B-C50C-407E-A947-70E740481C1C}">
                <a14:useLocalDpi xmlns:a14="http://schemas.microsoft.com/office/drawing/2010/main" val="0"/>
              </a:ext>
            </a:extLst>
          </a:blip>
          <a:srcRect r="32122" b="9092"/>
          <a:stretch/>
        </p:blipFill>
        <p:spPr>
          <a:xfrm>
            <a:off x="0" y="0"/>
            <a:ext cx="12191980" cy="6857990"/>
          </a:xfrm>
          <a:prstGeom prst="rect">
            <a:avLst/>
          </a:prstGeom>
        </p:spPr>
      </p:pic>
      <p:sp>
        <p:nvSpPr>
          <p:cNvPr id="21" name="Rectangle 20">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itle 1">
            <a:extLst>
              <a:ext uri="{FF2B5EF4-FFF2-40B4-BE49-F238E27FC236}">
                <a16:creationId xmlns:a16="http://schemas.microsoft.com/office/drawing/2014/main" id="{ED31C6AB-B5F6-AB90-34DB-4C7132D73695}"/>
              </a:ext>
            </a:extLst>
          </p:cNvPr>
          <p:cNvSpPr>
            <a:spLocks noGrp="1"/>
          </p:cNvSpPr>
          <p:nvPr>
            <p:ph type="title"/>
          </p:nvPr>
        </p:nvSpPr>
        <p:spPr>
          <a:xfrm>
            <a:off x="833378" y="254520"/>
            <a:ext cx="6806938" cy="615263"/>
          </a:xfrm>
        </p:spPr>
        <p:txBody>
          <a:bodyPr>
            <a:normAutofit/>
          </a:bodyPr>
          <a:lstStyle/>
          <a:p>
            <a:r>
              <a:rPr lang="en-US" sz="2800" dirty="0">
                <a:latin typeface="Aharoni" panose="02010803020104030203" pitchFamily="2" charset="-79"/>
                <a:cs typeface="Aharoni" panose="02010803020104030203" pitchFamily="2" charset="-79"/>
              </a:rPr>
              <a:t>Data Preparation</a:t>
            </a:r>
          </a:p>
        </p:txBody>
      </p:sp>
      <p:sp>
        <p:nvSpPr>
          <p:cNvPr id="16" name="Content Placeholder 2">
            <a:extLst>
              <a:ext uri="{FF2B5EF4-FFF2-40B4-BE49-F238E27FC236}">
                <a16:creationId xmlns:a16="http://schemas.microsoft.com/office/drawing/2014/main" id="{308C5C1A-789F-F7F1-A021-D5E21C37A098}"/>
              </a:ext>
            </a:extLst>
          </p:cNvPr>
          <p:cNvSpPr>
            <a:spLocks noGrp="1"/>
          </p:cNvSpPr>
          <p:nvPr>
            <p:ph idx="1"/>
          </p:nvPr>
        </p:nvSpPr>
        <p:spPr>
          <a:xfrm>
            <a:off x="833378" y="929755"/>
            <a:ext cx="11091529" cy="5673725"/>
          </a:xfrm>
        </p:spPr>
        <p:txBody>
          <a:bodyPr>
            <a:normAutofit/>
          </a:bodyPr>
          <a:lstStyle/>
          <a:p>
            <a:pPr marL="0" indent="0">
              <a:lnSpc>
                <a:spcPct val="100000"/>
              </a:lnSpc>
              <a:buNone/>
            </a:pPr>
            <a:r>
              <a:rPr lang="en-US" sz="1500" b="1" i="0" dirty="0">
                <a:solidFill>
                  <a:schemeClr val="tx2">
                    <a:lumMod val="75000"/>
                    <a:lumOff val="25000"/>
                  </a:schemeClr>
                </a:solidFill>
                <a:effectLst/>
                <a:latin typeface="Comic Sans MS" panose="030F0702030302020204" pitchFamily="66" charset="0"/>
              </a:rPr>
              <a:t>Image Preprocessing:</a:t>
            </a:r>
          </a:p>
          <a:p>
            <a:pPr marL="0" indent="0">
              <a:lnSpc>
                <a:spcPct val="100000"/>
              </a:lnSpc>
              <a:buNone/>
            </a:pPr>
            <a:r>
              <a:rPr lang="en-US" sz="1500" b="0" i="0" dirty="0">
                <a:effectLst/>
                <a:latin typeface="Comic Sans MS" panose="030F0702030302020204" pitchFamily="66" charset="0"/>
              </a:rPr>
              <a:t>Grayscale Conversion: Although the images are already in grayscale, this step ensures that images fed into the model are grayscale standardizes the input and reduces computational complexity.</a:t>
            </a:r>
          </a:p>
          <a:p>
            <a:pPr marL="0" indent="0">
              <a:lnSpc>
                <a:spcPct val="100000"/>
              </a:lnSpc>
              <a:buNone/>
            </a:pPr>
            <a:r>
              <a:rPr lang="en-US" sz="1500" b="1" i="0" dirty="0">
                <a:solidFill>
                  <a:schemeClr val="tx2">
                    <a:lumMod val="75000"/>
                    <a:lumOff val="25000"/>
                  </a:schemeClr>
                </a:solidFill>
                <a:effectLst/>
                <a:latin typeface="Comic Sans MS" panose="030F0702030302020204" pitchFamily="66" charset="0"/>
              </a:rPr>
              <a:t>Image Augmentation:</a:t>
            </a:r>
          </a:p>
          <a:p>
            <a:pPr marL="0" indent="0">
              <a:lnSpc>
                <a:spcPct val="100000"/>
              </a:lnSpc>
              <a:buNone/>
            </a:pPr>
            <a:r>
              <a:rPr lang="en-US" sz="1500" b="0" i="0" dirty="0">
                <a:effectLst/>
                <a:latin typeface="Comic Sans MS" panose="030F0702030302020204" pitchFamily="66" charset="0"/>
              </a:rPr>
              <a:t>We used Keras's ImageDataGenerator for image augmentation, which includes modifications like rotation, scaling, and flips. This process helps in making our model robust to variations in new, unseen data by simulating different conditions.</a:t>
            </a:r>
          </a:p>
        </p:txBody>
      </p:sp>
      <p:pic>
        <p:nvPicPr>
          <p:cNvPr id="4" name="Picture 3" descr="A cat standing in different poses&#10;&#10;Description automatically generated">
            <a:extLst>
              <a:ext uri="{FF2B5EF4-FFF2-40B4-BE49-F238E27FC236}">
                <a16:creationId xmlns:a16="http://schemas.microsoft.com/office/drawing/2014/main" id="{88F5E75E-705D-5675-5C6B-0DEFA5CD0DE2}"/>
              </a:ext>
            </a:extLst>
          </p:cNvPr>
          <p:cNvPicPr>
            <a:picLocks noChangeAspect="1"/>
          </p:cNvPicPr>
          <p:nvPr/>
        </p:nvPicPr>
        <p:blipFill rotWithShape="1">
          <a:blip r:embed="rId3">
            <a:extLst>
              <a:ext uri="{28A0092B-C50C-407E-A947-70E740481C1C}">
                <a14:useLocalDpi xmlns:a14="http://schemas.microsoft.com/office/drawing/2010/main" val="0"/>
              </a:ext>
            </a:extLst>
          </a:blip>
          <a:srcRect l="44286" r="7203"/>
          <a:stretch/>
        </p:blipFill>
        <p:spPr>
          <a:xfrm>
            <a:off x="6054186" y="3392576"/>
            <a:ext cx="4398938" cy="3188587"/>
          </a:xfrm>
          <a:prstGeom prst="rect">
            <a:avLst/>
          </a:prstGeom>
        </p:spPr>
      </p:pic>
      <p:pic>
        <p:nvPicPr>
          <p:cNvPr id="5" name="Picture 4" descr="A cat standing in different poses&#10;&#10;Description automatically generated">
            <a:extLst>
              <a:ext uri="{FF2B5EF4-FFF2-40B4-BE49-F238E27FC236}">
                <a16:creationId xmlns:a16="http://schemas.microsoft.com/office/drawing/2014/main" id="{9C04AFDB-E800-EC83-B336-2C30FCF0467C}"/>
              </a:ext>
            </a:extLst>
          </p:cNvPr>
          <p:cNvPicPr>
            <a:picLocks noChangeAspect="1"/>
          </p:cNvPicPr>
          <p:nvPr/>
        </p:nvPicPr>
        <p:blipFill rotWithShape="1">
          <a:blip r:embed="rId3">
            <a:extLst>
              <a:ext uri="{28A0092B-C50C-407E-A947-70E740481C1C}">
                <a14:useLocalDpi xmlns:a14="http://schemas.microsoft.com/office/drawing/2010/main" val="0"/>
              </a:ext>
            </a:extLst>
          </a:blip>
          <a:srcRect l="2403" r="63877"/>
          <a:stretch/>
        </p:blipFill>
        <p:spPr>
          <a:xfrm>
            <a:off x="1310485" y="3766617"/>
            <a:ext cx="2135065" cy="2226403"/>
          </a:xfrm>
          <a:prstGeom prst="rect">
            <a:avLst/>
          </a:prstGeom>
        </p:spPr>
      </p:pic>
      <p:sp>
        <p:nvSpPr>
          <p:cNvPr id="6" name="Arrow: Chevron 5">
            <a:extLst>
              <a:ext uri="{FF2B5EF4-FFF2-40B4-BE49-F238E27FC236}">
                <a16:creationId xmlns:a16="http://schemas.microsoft.com/office/drawing/2014/main" id="{ACA36124-1615-7413-74D5-3C1FFE9CE6DD}"/>
              </a:ext>
            </a:extLst>
          </p:cNvPr>
          <p:cNvSpPr/>
          <p:nvPr/>
        </p:nvSpPr>
        <p:spPr>
          <a:xfrm>
            <a:off x="4066562" y="4226074"/>
            <a:ext cx="419664" cy="1521615"/>
          </a:xfrm>
          <a:prstGeom prst="chevron">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80994DC0-7DC6-74C3-5B6F-E421E6A45A5F}"/>
              </a:ext>
            </a:extLst>
          </p:cNvPr>
          <p:cNvSpPr/>
          <p:nvPr/>
        </p:nvSpPr>
        <p:spPr>
          <a:xfrm>
            <a:off x="4364242" y="4226063"/>
            <a:ext cx="419664" cy="1521615"/>
          </a:xfrm>
          <a:prstGeom prst="chevron">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Chevron 8">
            <a:extLst>
              <a:ext uri="{FF2B5EF4-FFF2-40B4-BE49-F238E27FC236}">
                <a16:creationId xmlns:a16="http://schemas.microsoft.com/office/drawing/2014/main" id="{4917E8F5-E15C-4796-9C5A-BB4349B2279C}"/>
              </a:ext>
            </a:extLst>
          </p:cNvPr>
          <p:cNvSpPr/>
          <p:nvPr/>
        </p:nvSpPr>
        <p:spPr>
          <a:xfrm>
            <a:off x="4661922" y="4226073"/>
            <a:ext cx="419664" cy="1521615"/>
          </a:xfrm>
          <a:prstGeom prst="chevron">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91287875"/>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collage of a group of people&#10;&#10;Description automatically generated">
            <a:extLst>
              <a:ext uri="{FF2B5EF4-FFF2-40B4-BE49-F238E27FC236}">
                <a16:creationId xmlns:a16="http://schemas.microsoft.com/office/drawing/2014/main" id="{38451309-C09A-F36F-FAEA-AD572307CD68}"/>
              </a:ext>
            </a:extLst>
          </p:cNvPr>
          <p:cNvPicPr>
            <a:picLocks noChangeAspect="1"/>
          </p:cNvPicPr>
          <p:nvPr/>
        </p:nvPicPr>
        <p:blipFill rotWithShape="1">
          <a:blip r:embed="rId2">
            <a:extLst>
              <a:ext uri="{28A0092B-C50C-407E-A947-70E740481C1C}">
                <a14:useLocalDpi xmlns:a14="http://schemas.microsoft.com/office/drawing/2010/main" val="0"/>
              </a:ext>
            </a:extLst>
          </a:blip>
          <a:srcRect r="32122" b="9092"/>
          <a:stretch/>
        </p:blipFill>
        <p:spPr>
          <a:xfrm>
            <a:off x="0" y="0"/>
            <a:ext cx="12191980" cy="6857990"/>
          </a:xfrm>
          <a:prstGeom prst="rect">
            <a:avLst/>
          </a:prstGeom>
        </p:spPr>
      </p:pic>
      <p:sp>
        <p:nvSpPr>
          <p:cNvPr id="21" name="Rectangle 20">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itle 1">
            <a:extLst>
              <a:ext uri="{FF2B5EF4-FFF2-40B4-BE49-F238E27FC236}">
                <a16:creationId xmlns:a16="http://schemas.microsoft.com/office/drawing/2014/main" id="{ED31C6AB-B5F6-AB90-34DB-4C7132D73695}"/>
              </a:ext>
            </a:extLst>
          </p:cNvPr>
          <p:cNvSpPr>
            <a:spLocks noGrp="1"/>
          </p:cNvSpPr>
          <p:nvPr>
            <p:ph type="title"/>
          </p:nvPr>
        </p:nvSpPr>
        <p:spPr>
          <a:xfrm>
            <a:off x="833378" y="254520"/>
            <a:ext cx="6806938" cy="615263"/>
          </a:xfrm>
        </p:spPr>
        <p:txBody>
          <a:bodyPr>
            <a:normAutofit/>
          </a:bodyPr>
          <a:lstStyle/>
          <a:p>
            <a:r>
              <a:rPr lang="en-US" sz="2800">
                <a:latin typeface="Aharoni" panose="02010803020104030203" pitchFamily="2" charset="-79"/>
                <a:cs typeface="Aharoni" panose="02010803020104030203" pitchFamily="2" charset="-79"/>
              </a:rPr>
              <a:t>Data Preparation</a:t>
            </a:r>
            <a:endParaRPr lang="en-US" sz="2800" dirty="0">
              <a:latin typeface="Aharoni" panose="02010803020104030203" pitchFamily="2" charset="-79"/>
              <a:cs typeface="Aharoni" panose="02010803020104030203" pitchFamily="2" charset="-79"/>
            </a:endParaRPr>
          </a:p>
        </p:txBody>
      </p:sp>
      <p:sp>
        <p:nvSpPr>
          <p:cNvPr id="16" name="Content Placeholder 2">
            <a:extLst>
              <a:ext uri="{FF2B5EF4-FFF2-40B4-BE49-F238E27FC236}">
                <a16:creationId xmlns:a16="http://schemas.microsoft.com/office/drawing/2014/main" id="{308C5C1A-789F-F7F1-A021-D5E21C37A098}"/>
              </a:ext>
            </a:extLst>
          </p:cNvPr>
          <p:cNvSpPr>
            <a:spLocks noGrp="1"/>
          </p:cNvSpPr>
          <p:nvPr>
            <p:ph idx="1"/>
          </p:nvPr>
        </p:nvSpPr>
        <p:spPr>
          <a:xfrm>
            <a:off x="833378" y="929755"/>
            <a:ext cx="11091529" cy="5811513"/>
          </a:xfrm>
        </p:spPr>
        <p:txBody>
          <a:bodyPr>
            <a:normAutofit/>
          </a:bodyPr>
          <a:lstStyle/>
          <a:p>
            <a:pPr marL="0" indent="0">
              <a:lnSpc>
                <a:spcPct val="100000"/>
              </a:lnSpc>
              <a:buNone/>
            </a:pPr>
            <a:r>
              <a:rPr lang="en-US" sz="1500" i="0">
                <a:solidFill>
                  <a:schemeClr val="tx2">
                    <a:lumMod val="75000"/>
                    <a:lumOff val="25000"/>
                  </a:schemeClr>
                </a:solidFill>
                <a:effectLst/>
                <a:latin typeface="Comic Sans MS" panose="030F0702030302020204" pitchFamily="66" charset="0"/>
              </a:rPr>
              <a:t>Directory Structure: </a:t>
            </a:r>
            <a:r>
              <a:rPr lang="en-US" sz="1500" i="0">
                <a:effectLst/>
                <a:latin typeface="Comic Sans MS" panose="030F0702030302020204" pitchFamily="66" charset="0"/>
              </a:rPr>
              <a:t>Our </a:t>
            </a:r>
            <a:r>
              <a:rPr lang="en-US" sz="1500" b="0" i="0">
                <a:effectLst/>
                <a:latin typeface="Comic Sans MS" panose="030F0702030302020204" pitchFamily="66" charset="0"/>
              </a:rPr>
              <a:t>data is organized in a structured directory where each subdirectory represents an emotion class. Keras automatically labels images based on the directory they are located in</a:t>
            </a:r>
            <a:r>
              <a:rPr lang="en-US" sz="1500">
                <a:latin typeface="Comic Sans MS" panose="030F0702030302020204" pitchFamily="66" charset="0"/>
              </a:rPr>
              <a:t>.</a:t>
            </a:r>
            <a:endParaRPr lang="en-US" sz="1400">
              <a:latin typeface="Comic Sans MS" panose="030F0702030302020204" pitchFamily="66" charset="0"/>
            </a:endParaRPr>
          </a:p>
          <a:p>
            <a:pPr marL="0" indent="0">
              <a:lnSpc>
                <a:spcPct val="100000"/>
              </a:lnSpc>
              <a:buNone/>
            </a:pPr>
            <a:r>
              <a:rPr lang="en-US" sz="1500" b="1" i="0">
                <a:solidFill>
                  <a:schemeClr val="tx2">
                    <a:lumMod val="75000"/>
                    <a:lumOff val="25000"/>
                  </a:schemeClr>
                </a:solidFill>
                <a:effectLst/>
                <a:latin typeface="Comic Sans MS" panose="030F0702030302020204" pitchFamily="66" charset="0"/>
              </a:rPr>
              <a:t>Training/Validation Data Split:</a:t>
            </a:r>
          </a:p>
          <a:p>
            <a:pPr marL="0" indent="0">
              <a:lnSpc>
                <a:spcPct val="100000"/>
              </a:lnSpc>
              <a:buNone/>
            </a:pPr>
            <a:r>
              <a:rPr lang="en-US" sz="1500" i="0">
                <a:solidFill>
                  <a:schemeClr val="tx2">
                    <a:lumMod val="75000"/>
                    <a:lumOff val="25000"/>
                  </a:schemeClr>
                </a:solidFill>
                <a:effectLst/>
                <a:latin typeface="Comic Sans MS" panose="030F0702030302020204" pitchFamily="66" charset="0"/>
              </a:rPr>
              <a:t>Training Set: </a:t>
            </a:r>
            <a:r>
              <a:rPr lang="en-US" sz="1500" b="0" i="0">
                <a:effectLst/>
                <a:latin typeface="Comic Sans MS" panose="030F0702030302020204" pitchFamily="66" charset="0"/>
              </a:rPr>
              <a:t>Contains a majority of the images and is used to train the models.</a:t>
            </a:r>
          </a:p>
          <a:p>
            <a:pPr marL="0" indent="0">
              <a:lnSpc>
                <a:spcPct val="100000"/>
              </a:lnSpc>
              <a:buNone/>
            </a:pPr>
            <a:r>
              <a:rPr lang="en-US" sz="1500" i="0">
                <a:solidFill>
                  <a:schemeClr val="tx2">
                    <a:lumMod val="75000"/>
                    <a:lumOff val="25000"/>
                  </a:schemeClr>
                </a:solidFill>
                <a:effectLst/>
                <a:latin typeface="Comic Sans MS" panose="030F0702030302020204" pitchFamily="66" charset="0"/>
              </a:rPr>
              <a:t>Validation Set: </a:t>
            </a:r>
            <a:r>
              <a:rPr lang="en-US" sz="1500" i="0">
                <a:effectLst/>
                <a:latin typeface="Comic Sans MS" panose="030F0702030302020204" pitchFamily="66" charset="0"/>
              </a:rPr>
              <a:t>Comprises </a:t>
            </a:r>
            <a:r>
              <a:rPr lang="en-US" sz="1500" b="0" i="0">
                <a:effectLst/>
                <a:latin typeface="Comic Sans MS" panose="030F0702030302020204" pitchFamily="66" charset="0"/>
              </a:rPr>
              <a:t>a smaller portion of the images, used to validate the model's performance and generalize its ability to new, unseen data.</a:t>
            </a:r>
            <a:endParaRPr lang="en-US" sz="1500" b="0" i="0" dirty="0">
              <a:effectLst/>
              <a:latin typeface="Comic Sans MS" panose="030F0702030302020204" pitchFamily="66" charset="0"/>
            </a:endParaRPr>
          </a:p>
        </p:txBody>
      </p:sp>
      <p:pic>
        <p:nvPicPr>
          <p:cNvPr id="3" name="Picture 2" descr="A screenshot of a pie chart&#10;&#10;Description automatically generated">
            <a:extLst>
              <a:ext uri="{FF2B5EF4-FFF2-40B4-BE49-F238E27FC236}">
                <a16:creationId xmlns:a16="http://schemas.microsoft.com/office/drawing/2014/main" id="{ADA1789B-A12C-53F4-CACA-8E893A8AC4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7273" y="3165146"/>
            <a:ext cx="3456142" cy="3634483"/>
          </a:xfrm>
          <a:prstGeom prst="rect">
            <a:avLst/>
          </a:prstGeom>
          <a:ln>
            <a:noFill/>
          </a:ln>
          <a:effectLst>
            <a:outerShdw blurRad="292100" dist="139700" dir="2700000" algn="tl" rotWithShape="0">
              <a:srgbClr val="333333">
                <a:alpha val="65000"/>
              </a:srgbClr>
            </a:outerShdw>
          </a:effectLst>
        </p:spPr>
      </p:pic>
      <p:pic>
        <p:nvPicPr>
          <p:cNvPr id="5" name="Picture 4" descr="A screenshot of a computer screen&#10;&#10;Description automatically generated">
            <a:extLst>
              <a:ext uri="{FF2B5EF4-FFF2-40B4-BE49-F238E27FC236}">
                <a16:creationId xmlns:a16="http://schemas.microsoft.com/office/drawing/2014/main" id="{768C8A66-B65B-09C7-292D-29B88FC84A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0104" y="2568107"/>
            <a:ext cx="5621983" cy="4035373"/>
          </a:xfrm>
          <a:prstGeom prst="rect">
            <a:avLst/>
          </a:prstGeom>
          <a:ln>
            <a:noFill/>
          </a:ln>
          <a:effectLst>
            <a:outerShdw blurRad="292100" dist="139700" dir="2700000" algn="tl" rotWithShape="0">
              <a:srgbClr val="333333">
                <a:alpha val="65000"/>
              </a:srgbClr>
            </a:outerShdw>
          </a:effectLst>
        </p:spPr>
      </p:pic>
      <p:pic>
        <p:nvPicPr>
          <p:cNvPr id="6" name="Picture 5" descr="A screenshot of a computer screen&#10;&#10;Description automatically generated">
            <a:extLst>
              <a:ext uri="{FF2B5EF4-FFF2-40B4-BE49-F238E27FC236}">
                <a16:creationId xmlns:a16="http://schemas.microsoft.com/office/drawing/2014/main" id="{952DE6DF-A4F6-7A2D-AC53-4E31D1842D03}"/>
              </a:ext>
            </a:extLst>
          </p:cNvPr>
          <p:cNvPicPr>
            <a:picLocks noChangeAspect="1"/>
          </p:cNvPicPr>
          <p:nvPr/>
        </p:nvPicPr>
        <p:blipFill rotWithShape="1">
          <a:blip r:embed="rId4">
            <a:extLst>
              <a:ext uri="{28A0092B-C50C-407E-A947-70E740481C1C}">
                <a14:useLocalDpi xmlns:a14="http://schemas.microsoft.com/office/drawing/2010/main" val="0"/>
              </a:ext>
            </a:extLst>
          </a:blip>
          <a:srcRect t="95572"/>
          <a:stretch/>
        </p:blipFill>
        <p:spPr>
          <a:xfrm>
            <a:off x="5960104" y="6430219"/>
            <a:ext cx="5621983" cy="379943"/>
          </a:xfrm>
          <a:prstGeom prst="rect">
            <a:avLst/>
          </a:prstGeom>
          <a:ln>
            <a:noFill/>
          </a:ln>
          <a:effectLst>
            <a:outerShdw blurRad="292100" dist="139700" dir="2700000" algn="tl" rotWithShape="0">
              <a:srgbClr val="333333">
                <a:alpha val="65000"/>
              </a:srgbClr>
            </a:outerShdw>
          </a:effectLst>
        </p:spPr>
      </p:pic>
      <p:pic>
        <p:nvPicPr>
          <p:cNvPr id="7" name="Picture 6" descr="A screenshot of a pie chart&#10;&#10;Description automatically generated">
            <a:extLst>
              <a:ext uri="{FF2B5EF4-FFF2-40B4-BE49-F238E27FC236}">
                <a16:creationId xmlns:a16="http://schemas.microsoft.com/office/drawing/2014/main" id="{C1022813-9AD9-CC08-C72D-D9F75C37A03C}"/>
              </a:ext>
            </a:extLst>
          </p:cNvPr>
          <p:cNvPicPr>
            <a:picLocks noChangeAspect="1"/>
          </p:cNvPicPr>
          <p:nvPr/>
        </p:nvPicPr>
        <p:blipFill rotWithShape="1">
          <a:blip r:embed="rId3">
            <a:extLst>
              <a:ext uri="{28A0092B-C50C-407E-A947-70E740481C1C}">
                <a14:useLocalDpi xmlns:a14="http://schemas.microsoft.com/office/drawing/2010/main" val="0"/>
              </a:ext>
            </a:extLst>
          </a:blip>
          <a:srcRect l="11372" r="10689" b="94995"/>
          <a:stretch/>
        </p:blipFill>
        <p:spPr>
          <a:xfrm>
            <a:off x="2087273" y="3165136"/>
            <a:ext cx="3456142" cy="2333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63404382"/>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0CE40DC-5723-449B-A365-A61D8C262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8" name="Picture 7" descr="A blue background with white dots and lines&#10;&#10;Description automatically generated">
            <a:extLst>
              <a:ext uri="{FF2B5EF4-FFF2-40B4-BE49-F238E27FC236}">
                <a16:creationId xmlns:a16="http://schemas.microsoft.com/office/drawing/2014/main" id="{A36AD4E7-95BF-DEE5-6AE1-510147991098}"/>
              </a:ext>
            </a:extLst>
          </p:cNvPr>
          <p:cNvPicPr>
            <a:picLocks noChangeAspect="1"/>
          </p:cNvPicPr>
          <p:nvPr/>
        </p:nvPicPr>
        <p:blipFill rotWithShape="1">
          <a:blip r:embed="rId3">
            <a:extLst>
              <a:ext uri="{28A0092B-C50C-407E-A947-70E740481C1C}">
                <a14:useLocalDpi xmlns:a14="http://schemas.microsoft.com/office/drawing/2010/main" val="0"/>
              </a:ext>
            </a:extLst>
          </a:blip>
          <a:srcRect r="-1" b="855"/>
          <a:stretch/>
        </p:blipFill>
        <p:spPr>
          <a:xfrm>
            <a:off x="1524" y="10"/>
            <a:ext cx="12188952" cy="6857990"/>
          </a:xfrm>
          <a:prstGeom prst="rect">
            <a:avLst/>
          </a:prstGeom>
        </p:spPr>
      </p:pic>
      <p:sp>
        <p:nvSpPr>
          <p:cNvPr id="29" name="Freeform: Shape 28">
            <a:extLst>
              <a:ext uri="{FF2B5EF4-FFF2-40B4-BE49-F238E27FC236}">
                <a16:creationId xmlns:a16="http://schemas.microsoft.com/office/drawing/2014/main" id="{9854DBCA-D3C3-4C19-9B2E-DFA0BE6472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67853" y="0"/>
            <a:ext cx="10256294"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E1383CB6-8BE5-4911-970B-A4151A07E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16525" y="0"/>
            <a:ext cx="9958950" cy="6858000"/>
          </a:xfrm>
          <a:custGeom>
            <a:avLst/>
            <a:gdLst>
              <a:gd name="connsiteX0" fmla="*/ 7551973 w 9174595"/>
              <a:gd name="connsiteY0" fmla="*/ 0 h 6858000"/>
              <a:gd name="connsiteX1" fmla="*/ 5634635 w 9174595"/>
              <a:gd name="connsiteY1" fmla="*/ 0 h 6858000"/>
              <a:gd name="connsiteX2" fmla="*/ 5550590 w 9174595"/>
              <a:gd name="connsiteY2" fmla="*/ 0 h 6858000"/>
              <a:gd name="connsiteX3" fmla="*/ 5480986 w 9174595"/>
              <a:gd name="connsiteY3" fmla="*/ 0 h 6858000"/>
              <a:gd name="connsiteX4" fmla="*/ 4886240 w 9174595"/>
              <a:gd name="connsiteY4" fmla="*/ 0 h 6858000"/>
              <a:gd name="connsiteX5" fmla="*/ 4816638 w 9174595"/>
              <a:gd name="connsiteY5" fmla="*/ 0 h 6858000"/>
              <a:gd name="connsiteX6" fmla="*/ 4357958 w 9174595"/>
              <a:gd name="connsiteY6" fmla="*/ 0 h 6858000"/>
              <a:gd name="connsiteX7" fmla="*/ 4288354 w 9174595"/>
              <a:gd name="connsiteY7" fmla="*/ 0 h 6858000"/>
              <a:gd name="connsiteX8" fmla="*/ 3693608 w 9174595"/>
              <a:gd name="connsiteY8" fmla="*/ 0 h 6858000"/>
              <a:gd name="connsiteX9" fmla="*/ 3624006 w 9174595"/>
              <a:gd name="connsiteY9" fmla="*/ 0 h 6858000"/>
              <a:gd name="connsiteX10" fmla="*/ 3276448 w 9174595"/>
              <a:gd name="connsiteY10" fmla="*/ 0 h 6858000"/>
              <a:gd name="connsiteX11" fmla="*/ 1622622 w 9174595"/>
              <a:gd name="connsiteY11" fmla="*/ 0 h 6858000"/>
              <a:gd name="connsiteX12" fmla="*/ 1600504 w 9174595"/>
              <a:gd name="connsiteY12" fmla="*/ 14997 h 6858000"/>
              <a:gd name="connsiteX13" fmla="*/ 0 w 9174595"/>
              <a:gd name="connsiteY13" fmla="*/ 3621656 h 6858000"/>
              <a:gd name="connsiteX14" fmla="*/ 1873886 w 9174595"/>
              <a:gd name="connsiteY14" fmla="*/ 6374814 h 6858000"/>
              <a:gd name="connsiteX15" fmla="*/ 2390406 w 9174595"/>
              <a:gd name="connsiteY15" fmla="*/ 6780599 h 6858000"/>
              <a:gd name="connsiteX16" fmla="*/ 2502136 w 9174595"/>
              <a:gd name="connsiteY16" fmla="*/ 6858000 h 6858000"/>
              <a:gd name="connsiteX17" fmla="*/ 3276448 w 9174595"/>
              <a:gd name="connsiteY17" fmla="*/ 6858000 h 6858000"/>
              <a:gd name="connsiteX18" fmla="*/ 3624006 w 9174595"/>
              <a:gd name="connsiteY18" fmla="*/ 6858000 h 6858000"/>
              <a:gd name="connsiteX19" fmla="*/ 3693608 w 9174595"/>
              <a:gd name="connsiteY19" fmla="*/ 6858000 h 6858000"/>
              <a:gd name="connsiteX20" fmla="*/ 4288354 w 9174595"/>
              <a:gd name="connsiteY20" fmla="*/ 6858000 h 6858000"/>
              <a:gd name="connsiteX21" fmla="*/ 4357958 w 9174595"/>
              <a:gd name="connsiteY21" fmla="*/ 6858000 h 6858000"/>
              <a:gd name="connsiteX22" fmla="*/ 4816638 w 9174595"/>
              <a:gd name="connsiteY22" fmla="*/ 6858000 h 6858000"/>
              <a:gd name="connsiteX23" fmla="*/ 4886240 w 9174595"/>
              <a:gd name="connsiteY23" fmla="*/ 6858000 h 6858000"/>
              <a:gd name="connsiteX24" fmla="*/ 5480986 w 9174595"/>
              <a:gd name="connsiteY24" fmla="*/ 6858000 h 6858000"/>
              <a:gd name="connsiteX25" fmla="*/ 5550590 w 9174595"/>
              <a:gd name="connsiteY25" fmla="*/ 6858000 h 6858000"/>
              <a:gd name="connsiteX26" fmla="*/ 5634635 w 9174595"/>
              <a:gd name="connsiteY26" fmla="*/ 6858000 h 6858000"/>
              <a:gd name="connsiteX27" fmla="*/ 6672460 w 9174595"/>
              <a:gd name="connsiteY27" fmla="*/ 6858000 h 6858000"/>
              <a:gd name="connsiteX28" fmla="*/ 6784188 w 9174595"/>
              <a:gd name="connsiteY28" fmla="*/ 6780599 h 6858000"/>
              <a:gd name="connsiteX29" fmla="*/ 7300708 w 9174595"/>
              <a:gd name="connsiteY29" fmla="*/ 6374814 h 6858000"/>
              <a:gd name="connsiteX30" fmla="*/ 9174595 w 9174595"/>
              <a:gd name="connsiteY30" fmla="*/ 3621656 h 6858000"/>
              <a:gd name="connsiteX31" fmla="*/ 7574092 w 9174595"/>
              <a:gd name="connsiteY3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842D14D1-56B7-40CD-8694-A9A48170C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08673" y="-17801"/>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0" name="Freeform: Shape 29">
            <a:extLst>
              <a:ext uri="{FF2B5EF4-FFF2-40B4-BE49-F238E27FC236}">
                <a16:creationId xmlns:a16="http://schemas.microsoft.com/office/drawing/2014/main" id="{950A315C-978A-4A52-966E-55B2698F2A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75235" y="-17801"/>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D846E5D1-237F-3E2A-AA6A-31FA0D66352D}"/>
              </a:ext>
            </a:extLst>
          </p:cNvPr>
          <p:cNvSpPr>
            <a:spLocks noGrp="1"/>
          </p:cNvSpPr>
          <p:nvPr>
            <p:ph type="title"/>
          </p:nvPr>
        </p:nvSpPr>
        <p:spPr>
          <a:xfrm>
            <a:off x="2673314" y="38999"/>
            <a:ext cx="7340048" cy="766072"/>
          </a:xfrm>
        </p:spPr>
        <p:txBody>
          <a:bodyPr anchor="b">
            <a:normAutofit/>
          </a:bodyPr>
          <a:lstStyle/>
          <a:p>
            <a:r>
              <a:rPr lang="en-US" sz="3600" dirty="0">
                <a:latin typeface="Aharoni" panose="02010803020104030203" pitchFamily="2" charset="-79"/>
                <a:cs typeface="Aharoni" panose="02010803020104030203" pitchFamily="2" charset="-79"/>
              </a:rPr>
              <a:t>Introduction to CNN</a:t>
            </a:r>
          </a:p>
        </p:txBody>
      </p:sp>
      <p:sp>
        <p:nvSpPr>
          <p:cNvPr id="3" name="Content Placeholder 2">
            <a:extLst>
              <a:ext uri="{FF2B5EF4-FFF2-40B4-BE49-F238E27FC236}">
                <a16:creationId xmlns:a16="http://schemas.microsoft.com/office/drawing/2014/main" id="{CFD6FA76-6C2A-C238-9D24-98DC86C79385}"/>
              </a:ext>
            </a:extLst>
          </p:cNvPr>
          <p:cNvSpPr>
            <a:spLocks noGrp="1"/>
          </p:cNvSpPr>
          <p:nvPr>
            <p:ph idx="1"/>
          </p:nvPr>
        </p:nvSpPr>
        <p:spPr>
          <a:xfrm>
            <a:off x="1794386" y="1245141"/>
            <a:ext cx="8822988" cy="5362478"/>
          </a:xfrm>
        </p:spPr>
        <p:txBody>
          <a:bodyPr>
            <a:normAutofit/>
          </a:bodyPr>
          <a:lstStyle/>
          <a:p>
            <a:pPr marL="0" indent="0">
              <a:buNone/>
            </a:pPr>
            <a:r>
              <a:rPr lang="en-US" sz="1500" dirty="0">
                <a:latin typeface="Comic Sans MS" panose="030F0702030302020204" pitchFamily="66" charset="0"/>
              </a:rPr>
              <a:t>A Convolutional Neural Network (CNN) is a deep learning algorithm which can take in an input image, assign importance (learnable weights and biases) to various aspects/objects in the image, and be able to differentiate one from the other. Unlike traditional machine learning algorithms, CNNs automatically detect important features without any human supervision.</a:t>
            </a:r>
            <a:br>
              <a:rPr lang="en-US" sz="1500" dirty="0">
                <a:latin typeface="Comic Sans MS" panose="030F0702030302020204" pitchFamily="66" charset="0"/>
              </a:rPr>
            </a:br>
            <a:br>
              <a:rPr lang="en-US" sz="1500" b="1" dirty="0">
                <a:solidFill>
                  <a:schemeClr val="tx2">
                    <a:lumMod val="75000"/>
                    <a:lumOff val="25000"/>
                  </a:schemeClr>
                </a:solidFill>
                <a:latin typeface="Comic Sans MS" panose="030F0702030302020204" pitchFamily="66" charset="0"/>
              </a:rPr>
            </a:br>
            <a:r>
              <a:rPr lang="en-US" sz="1600" b="1" dirty="0">
                <a:solidFill>
                  <a:schemeClr val="tx2">
                    <a:lumMod val="75000"/>
                    <a:lumOff val="25000"/>
                  </a:schemeClr>
                </a:solidFill>
                <a:latin typeface="Comic Sans MS" panose="030F0702030302020204" pitchFamily="66" charset="0"/>
              </a:rPr>
              <a:t>Applications of CNNs:</a:t>
            </a:r>
            <a:endParaRPr lang="en-US" sz="1500" b="1" dirty="0">
              <a:solidFill>
                <a:schemeClr val="tx2">
                  <a:lumMod val="75000"/>
                  <a:lumOff val="25000"/>
                </a:schemeClr>
              </a:solidFill>
              <a:latin typeface="Comic Sans MS" panose="030F0702030302020204" pitchFamily="66" charset="0"/>
            </a:endParaRPr>
          </a:p>
          <a:p>
            <a:pPr marL="0" indent="0">
              <a:buNone/>
            </a:pPr>
            <a:r>
              <a:rPr lang="en-US" sz="1500" dirty="0">
                <a:solidFill>
                  <a:schemeClr val="tx2">
                    <a:lumMod val="75000"/>
                    <a:lumOff val="25000"/>
                  </a:schemeClr>
                </a:solidFill>
                <a:latin typeface="Comic Sans MS" panose="030F0702030302020204" pitchFamily="66" charset="0"/>
              </a:rPr>
              <a:t>Image and Video Recognition: </a:t>
            </a:r>
            <a:r>
              <a:rPr lang="en-US" sz="1500" dirty="0">
                <a:latin typeface="Comic Sans MS" panose="030F0702030302020204" pitchFamily="66" charset="0"/>
              </a:rPr>
              <a:t>Such as face recognition.</a:t>
            </a:r>
          </a:p>
          <a:p>
            <a:pPr marL="0" indent="0">
              <a:buNone/>
            </a:pPr>
            <a:r>
              <a:rPr lang="en-US" sz="1500" dirty="0">
                <a:solidFill>
                  <a:schemeClr val="tx2">
                    <a:lumMod val="75000"/>
                    <a:lumOff val="25000"/>
                  </a:schemeClr>
                </a:solidFill>
                <a:latin typeface="Comic Sans MS" panose="030F0702030302020204" pitchFamily="66" charset="0"/>
              </a:rPr>
              <a:t>Medical Image Analysis: </a:t>
            </a:r>
            <a:r>
              <a:rPr lang="en-US" sz="1500" dirty="0">
                <a:latin typeface="Comic Sans MS" panose="030F0702030302020204" pitchFamily="66" charset="0"/>
              </a:rPr>
              <a:t>Like MRIs and CT scans.</a:t>
            </a:r>
          </a:p>
          <a:p>
            <a:pPr marL="0" indent="0">
              <a:buNone/>
            </a:pPr>
            <a:r>
              <a:rPr lang="en-US" sz="1500" dirty="0">
                <a:solidFill>
                  <a:schemeClr val="tx2">
                    <a:lumMod val="75000"/>
                    <a:lumOff val="25000"/>
                  </a:schemeClr>
                </a:solidFill>
                <a:latin typeface="Comic Sans MS" panose="030F0702030302020204" pitchFamily="66" charset="0"/>
              </a:rPr>
              <a:t>Automotive Safety</a:t>
            </a:r>
            <a:r>
              <a:rPr lang="en-US" sz="1500" dirty="0">
                <a:latin typeface="Comic Sans MS" panose="030F0702030302020204" pitchFamily="66" charset="0"/>
              </a:rPr>
              <a:t>: Used in autonomous vehicles to detect objects like pedestrians, signs, …</a:t>
            </a:r>
          </a:p>
          <a:p>
            <a:pPr marL="0" indent="0">
              <a:buNone/>
            </a:pPr>
            <a:endParaRPr lang="en-US" sz="1500" b="1" dirty="0">
              <a:solidFill>
                <a:schemeClr val="tx2">
                  <a:lumMod val="75000"/>
                  <a:lumOff val="25000"/>
                </a:schemeClr>
              </a:solidFill>
              <a:latin typeface="Comic Sans MS" panose="030F0702030302020204" pitchFamily="66" charset="0"/>
            </a:endParaRPr>
          </a:p>
          <a:p>
            <a:pPr marL="0" indent="0">
              <a:buNone/>
            </a:pPr>
            <a:r>
              <a:rPr lang="en-US" sz="1500" b="1" dirty="0">
                <a:solidFill>
                  <a:schemeClr val="tx2">
                    <a:lumMod val="75000"/>
                    <a:lumOff val="25000"/>
                  </a:schemeClr>
                </a:solidFill>
                <a:latin typeface="Comic Sans MS" panose="030F0702030302020204" pitchFamily="66" charset="0"/>
              </a:rPr>
              <a:t>Advantages of Using CNNs in our Project:</a:t>
            </a:r>
          </a:p>
          <a:p>
            <a:pPr marL="0" indent="0">
              <a:buNone/>
            </a:pPr>
            <a:r>
              <a:rPr lang="en-US" sz="1500" dirty="0">
                <a:solidFill>
                  <a:schemeClr val="tx2">
                    <a:lumMod val="75000"/>
                    <a:lumOff val="25000"/>
                  </a:schemeClr>
                </a:solidFill>
                <a:latin typeface="Comic Sans MS" panose="030F0702030302020204" pitchFamily="66" charset="0"/>
              </a:rPr>
              <a:t>Automated Feature Detection: </a:t>
            </a:r>
            <a:r>
              <a:rPr lang="en-US" sz="1500" dirty="0">
                <a:latin typeface="Comic Sans MS" panose="030F0702030302020204" pitchFamily="66" charset="0"/>
              </a:rPr>
              <a:t>CNNs automatically determine the important features, saving time and improving efficiency.</a:t>
            </a:r>
          </a:p>
          <a:p>
            <a:pPr marL="0" indent="0">
              <a:buNone/>
            </a:pPr>
            <a:r>
              <a:rPr lang="en-US" sz="1500" dirty="0">
                <a:solidFill>
                  <a:schemeClr val="tx2">
                    <a:lumMod val="75000"/>
                    <a:lumOff val="25000"/>
                  </a:schemeClr>
                </a:solidFill>
                <a:latin typeface="Comic Sans MS" panose="030F0702030302020204" pitchFamily="66" charset="0"/>
              </a:rPr>
              <a:t>Accuracy: </a:t>
            </a:r>
            <a:r>
              <a:rPr lang="en-US" sz="1500" dirty="0">
                <a:latin typeface="Comic Sans MS" panose="030F0702030302020204" pitchFamily="66" charset="0"/>
              </a:rPr>
              <a:t>CNNs are known for their high accuracy in image recognition tasks.</a:t>
            </a:r>
          </a:p>
        </p:txBody>
      </p:sp>
    </p:spTree>
    <p:extLst>
      <p:ext uri="{BB962C8B-B14F-4D97-AF65-F5344CB8AC3E}">
        <p14:creationId xmlns:p14="http://schemas.microsoft.com/office/powerpoint/2010/main" val="836406636"/>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4" name="Arc 2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846E5D1-237F-3E2A-AA6A-31FA0D66352D}"/>
              </a:ext>
            </a:extLst>
          </p:cNvPr>
          <p:cNvSpPr>
            <a:spLocks noGrp="1"/>
          </p:cNvSpPr>
          <p:nvPr>
            <p:ph type="title"/>
          </p:nvPr>
        </p:nvSpPr>
        <p:spPr>
          <a:xfrm>
            <a:off x="283723" y="-64292"/>
            <a:ext cx="5458838" cy="788037"/>
          </a:xfrm>
        </p:spPr>
        <p:txBody>
          <a:bodyPr>
            <a:normAutofit/>
          </a:bodyPr>
          <a:lstStyle/>
          <a:p>
            <a:r>
              <a:rPr lang="en-US" sz="3600" dirty="0">
                <a:latin typeface="Aharoni" panose="02010803020104030203" pitchFamily="2" charset="-79"/>
                <a:cs typeface="Aharoni" panose="02010803020104030203" pitchFamily="2" charset="-79"/>
              </a:rPr>
              <a:t>How CNN Learns</a:t>
            </a:r>
          </a:p>
        </p:txBody>
      </p:sp>
      <p:sp>
        <p:nvSpPr>
          <p:cNvPr id="26" name="Freeform: Shape 2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CFD6FA76-6C2A-C238-9D24-98DC86C79385}"/>
              </a:ext>
            </a:extLst>
          </p:cNvPr>
          <p:cNvSpPr>
            <a:spLocks noGrp="1"/>
          </p:cNvSpPr>
          <p:nvPr>
            <p:ph idx="1"/>
          </p:nvPr>
        </p:nvSpPr>
        <p:spPr>
          <a:xfrm>
            <a:off x="283723" y="658147"/>
            <a:ext cx="11340830" cy="2675095"/>
          </a:xfrm>
        </p:spPr>
        <p:txBody>
          <a:bodyPr>
            <a:normAutofit/>
          </a:bodyPr>
          <a:lstStyle/>
          <a:p>
            <a:pPr marL="0" indent="0">
              <a:buNone/>
            </a:pPr>
            <a:r>
              <a:rPr lang="en-US" sz="1500" b="1" dirty="0">
                <a:solidFill>
                  <a:schemeClr val="tx2">
                    <a:lumMod val="75000"/>
                    <a:lumOff val="25000"/>
                  </a:schemeClr>
                </a:solidFill>
                <a:latin typeface="Comic Sans MS" panose="030F0702030302020204" pitchFamily="66" charset="0"/>
              </a:rPr>
              <a:t>Layered Architecture:</a:t>
            </a:r>
          </a:p>
          <a:p>
            <a:pPr marL="0" indent="0">
              <a:buNone/>
            </a:pPr>
            <a:r>
              <a:rPr lang="en-US" sz="1500" b="1" dirty="0">
                <a:solidFill>
                  <a:schemeClr val="tx2">
                    <a:lumMod val="75000"/>
                    <a:lumOff val="25000"/>
                  </a:schemeClr>
                </a:solidFill>
                <a:latin typeface="Comic Sans MS" panose="030F0702030302020204" pitchFamily="66" charset="0"/>
              </a:rPr>
              <a:t>Input Layer: </a:t>
            </a:r>
            <a:r>
              <a:rPr lang="en-US" sz="1500" dirty="0">
                <a:latin typeface="Comic Sans MS" panose="030F0702030302020204" pitchFamily="66" charset="0"/>
              </a:rPr>
              <a:t>This is where the CNN first receives the image as input.</a:t>
            </a:r>
          </a:p>
          <a:p>
            <a:pPr marL="0" indent="0">
              <a:buNone/>
            </a:pPr>
            <a:r>
              <a:rPr lang="en-US" sz="1500" b="1" dirty="0">
                <a:solidFill>
                  <a:schemeClr val="tx2">
                    <a:lumMod val="75000"/>
                    <a:lumOff val="25000"/>
                  </a:schemeClr>
                </a:solidFill>
                <a:latin typeface="Comic Sans MS" panose="030F0702030302020204" pitchFamily="66" charset="0"/>
              </a:rPr>
              <a:t>Hidden Layers: </a:t>
            </a:r>
            <a:r>
              <a:rPr lang="en-US" sz="1500" dirty="0">
                <a:solidFill>
                  <a:schemeClr val="tx2">
                    <a:lumMod val="75000"/>
                    <a:lumOff val="25000"/>
                  </a:schemeClr>
                </a:solidFill>
                <a:latin typeface="Comic Sans MS" panose="030F0702030302020204" pitchFamily="66" charset="0"/>
              </a:rPr>
              <a:t>(Convolutional and Dense Layers) </a:t>
            </a:r>
            <a:r>
              <a:rPr lang="en-US" sz="1500" dirty="0">
                <a:latin typeface="Comic Sans MS" panose="030F0702030302020204" pitchFamily="66" charset="0"/>
              </a:rPr>
              <a:t>These layers form the core of the CNN. Each hidden layer applies specific filters to the input to detect fundamental attributes like edges and textures early on. These features are then passed through additional layers, which combine the simple patterns to identify more complex shapes and details. Each layer's output is a refined, focused feature set that feeds into the next layer, enhancing the network's ability to understand and classify the image comprehensively. </a:t>
            </a:r>
            <a:br>
              <a:rPr lang="en-US" sz="1500" dirty="0">
                <a:latin typeface="Comic Sans MS" panose="030F0702030302020204" pitchFamily="66" charset="0"/>
              </a:rPr>
            </a:br>
            <a:br>
              <a:rPr lang="en-US" sz="1500" dirty="0">
                <a:latin typeface="Comic Sans MS" panose="030F0702030302020204" pitchFamily="66" charset="0"/>
              </a:rPr>
            </a:br>
            <a:r>
              <a:rPr lang="en-US" sz="1500" b="1" dirty="0">
                <a:solidFill>
                  <a:schemeClr val="tx2">
                    <a:lumMod val="75000"/>
                    <a:lumOff val="25000"/>
                  </a:schemeClr>
                </a:solidFill>
                <a:latin typeface="Comic Sans MS" panose="030F0702030302020204" pitchFamily="66" charset="0"/>
              </a:rPr>
              <a:t>Output Layer: </a:t>
            </a:r>
            <a:r>
              <a:rPr lang="en-US" sz="1500" dirty="0">
                <a:latin typeface="Comic Sans MS" panose="030F0702030302020204" pitchFamily="66" charset="0"/>
              </a:rPr>
              <a:t>The final layer outputs the classification results based on the aggregated and processed information from previous layers.</a:t>
            </a:r>
          </a:p>
        </p:txBody>
      </p:sp>
      <p:pic>
        <p:nvPicPr>
          <p:cNvPr id="6" name="Picture 5" descr="A close-up of a face detection&#10;&#10;Description automatically generated">
            <a:extLst>
              <a:ext uri="{FF2B5EF4-FFF2-40B4-BE49-F238E27FC236}">
                <a16:creationId xmlns:a16="http://schemas.microsoft.com/office/drawing/2014/main" id="{8D2CDD79-FD1A-4FF1-B3E5-784BE70DDE46}"/>
              </a:ext>
            </a:extLst>
          </p:cNvPr>
          <p:cNvPicPr>
            <a:picLocks noChangeAspect="1"/>
          </p:cNvPicPr>
          <p:nvPr/>
        </p:nvPicPr>
        <p:blipFill rotWithShape="1">
          <a:blip r:embed="rId2">
            <a:extLst>
              <a:ext uri="{28A0092B-C50C-407E-A947-70E740481C1C}">
                <a14:useLocalDpi xmlns:a14="http://schemas.microsoft.com/office/drawing/2010/main" val="0"/>
              </a:ext>
            </a:extLst>
          </a:blip>
          <a:srcRect l="30065" t="14825" r="28253" b="26711"/>
          <a:stretch/>
        </p:blipFill>
        <p:spPr>
          <a:xfrm>
            <a:off x="5818484" y="2864547"/>
            <a:ext cx="2260045" cy="950988"/>
          </a:xfrm>
          <a:prstGeom prst="rect">
            <a:avLst/>
          </a:prstGeom>
        </p:spPr>
      </p:pic>
      <p:pic>
        <p:nvPicPr>
          <p:cNvPr id="8" name="Picture 7" descr="A diagram of a diagram of a diagram&#10;&#10;Description automatically generated">
            <a:extLst>
              <a:ext uri="{FF2B5EF4-FFF2-40B4-BE49-F238E27FC236}">
                <a16:creationId xmlns:a16="http://schemas.microsoft.com/office/drawing/2014/main" id="{9073E25B-02C8-F5F4-90BF-9E1BFB7A45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398" y="3769804"/>
            <a:ext cx="10325194" cy="3074599"/>
          </a:xfrm>
          <a:prstGeom prst="rect">
            <a:avLst/>
          </a:prstGeom>
        </p:spPr>
      </p:pic>
    </p:spTree>
    <p:extLst>
      <p:ext uri="{BB962C8B-B14F-4D97-AF65-F5344CB8AC3E}">
        <p14:creationId xmlns:p14="http://schemas.microsoft.com/office/powerpoint/2010/main" val="934633874"/>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A67E16-807E-5BDB-5EA9-A934FFDB242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 y="11067"/>
            <a:ext cx="12191980" cy="6856195"/>
          </a:xfrm>
          <a:prstGeom prst="rect">
            <a:avLst/>
          </a:prstGeom>
        </p:spPr>
      </p:pic>
      <p:sp>
        <p:nvSpPr>
          <p:cNvPr id="20" name="Rectangle 19">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1">
            <a:extLst>
              <a:ext uri="{FF2B5EF4-FFF2-40B4-BE49-F238E27FC236}">
                <a16:creationId xmlns:a16="http://schemas.microsoft.com/office/drawing/2014/main" id="{D846E5D1-237F-3E2A-AA6A-31FA0D66352D}"/>
              </a:ext>
            </a:extLst>
          </p:cNvPr>
          <p:cNvSpPr>
            <a:spLocks noGrp="1"/>
          </p:cNvSpPr>
          <p:nvPr>
            <p:ph type="title"/>
          </p:nvPr>
        </p:nvSpPr>
        <p:spPr>
          <a:xfrm>
            <a:off x="987083" y="148521"/>
            <a:ext cx="10515600" cy="956046"/>
          </a:xfrm>
        </p:spPr>
        <p:txBody>
          <a:bodyPr>
            <a:normAutofit/>
          </a:bodyPr>
          <a:lstStyle/>
          <a:p>
            <a:r>
              <a:rPr lang="en-US" sz="3600" dirty="0">
                <a:latin typeface="Aharoni" panose="02010803020104030203" pitchFamily="2" charset="-79"/>
                <a:cs typeface="Aharoni" panose="02010803020104030203" pitchFamily="2" charset="-79"/>
              </a:rPr>
              <a:t>CNN Layers</a:t>
            </a:r>
          </a:p>
        </p:txBody>
      </p:sp>
      <p:sp>
        <p:nvSpPr>
          <p:cNvPr id="7" name="Content Placeholder 2">
            <a:extLst>
              <a:ext uri="{FF2B5EF4-FFF2-40B4-BE49-F238E27FC236}">
                <a16:creationId xmlns:a16="http://schemas.microsoft.com/office/drawing/2014/main" id="{CFD6FA76-6C2A-C238-9D24-98DC86C79385}"/>
              </a:ext>
            </a:extLst>
          </p:cNvPr>
          <p:cNvSpPr>
            <a:spLocks noGrp="1"/>
          </p:cNvSpPr>
          <p:nvPr>
            <p:ph idx="1"/>
          </p:nvPr>
        </p:nvSpPr>
        <p:spPr>
          <a:xfrm>
            <a:off x="519943" y="1334030"/>
            <a:ext cx="11377196" cy="890276"/>
          </a:xfrm>
        </p:spPr>
        <p:txBody>
          <a:bodyPr>
            <a:normAutofit/>
          </a:bodyPr>
          <a:lstStyle/>
          <a:p>
            <a:pPr marL="0" indent="0" algn="just">
              <a:lnSpc>
                <a:spcPct val="100000"/>
              </a:lnSpc>
              <a:buNone/>
            </a:pPr>
            <a:r>
              <a:rPr lang="en-US" sz="1500" dirty="0">
                <a:latin typeface="Comic Sans MS" panose="030F0702030302020204" pitchFamily="66" charset="0"/>
              </a:rPr>
              <a:t>Convolutional layers are the primary building blocks of a CNN, designed to apply a set of learnable filters to the input, thereby capturing important features such as edges, colors, and textures. For instance, in this model, the first layer utilizes 32 filters of size 3x3 to capture basic features. </a:t>
            </a:r>
          </a:p>
        </p:txBody>
      </p:sp>
      <p:sp>
        <p:nvSpPr>
          <p:cNvPr id="4" name="TextBox 3">
            <a:extLst>
              <a:ext uri="{FF2B5EF4-FFF2-40B4-BE49-F238E27FC236}">
                <a16:creationId xmlns:a16="http://schemas.microsoft.com/office/drawing/2014/main" id="{C121859C-1B4C-0089-8100-5C28F1BCE4BB}"/>
              </a:ext>
            </a:extLst>
          </p:cNvPr>
          <p:cNvSpPr txBox="1"/>
          <p:nvPr/>
        </p:nvSpPr>
        <p:spPr>
          <a:xfrm>
            <a:off x="519943" y="1009133"/>
            <a:ext cx="4013432" cy="400110"/>
          </a:xfrm>
          <a:prstGeom prst="rect">
            <a:avLst/>
          </a:prstGeom>
          <a:noFill/>
        </p:spPr>
        <p:txBody>
          <a:bodyPr wrap="square">
            <a:spAutoFit/>
          </a:bodyPr>
          <a:lstStyle/>
          <a:p>
            <a:r>
              <a:rPr lang="en-US" sz="2000" dirty="0">
                <a:solidFill>
                  <a:schemeClr val="tx2">
                    <a:lumMod val="75000"/>
                    <a:lumOff val="25000"/>
                  </a:schemeClr>
                </a:solidFill>
                <a:latin typeface="Aharoni" panose="02010803020104030203" pitchFamily="2" charset="-79"/>
                <a:cs typeface="Aharoni" panose="02010803020104030203" pitchFamily="2" charset="-79"/>
              </a:rPr>
              <a:t>Convolutional Layers:</a:t>
            </a:r>
          </a:p>
        </p:txBody>
      </p:sp>
      <p:pic>
        <p:nvPicPr>
          <p:cNvPr id="5" name="Picture 4" descr="A screenshot of a computer program&#10;&#10;Description automatically generated">
            <a:extLst>
              <a:ext uri="{FF2B5EF4-FFF2-40B4-BE49-F238E27FC236}">
                <a16:creationId xmlns:a16="http://schemas.microsoft.com/office/drawing/2014/main" id="{F5EE66C8-6F49-01DC-D23C-B7CC3D16FFA4}"/>
              </a:ext>
            </a:extLst>
          </p:cNvPr>
          <p:cNvPicPr>
            <a:picLocks noChangeAspect="1"/>
          </p:cNvPicPr>
          <p:nvPr/>
        </p:nvPicPr>
        <p:blipFill rotWithShape="1">
          <a:blip r:embed="rId3">
            <a:extLst>
              <a:ext uri="{28A0092B-C50C-407E-A947-70E740481C1C}">
                <a14:useLocalDpi xmlns:a14="http://schemas.microsoft.com/office/drawing/2010/main" val="0"/>
              </a:ext>
            </a:extLst>
          </a:blip>
          <a:srcRect t="11228" r="13087" b="76420"/>
          <a:stretch/>
        </p:blipFill>
        <p:spPr>
          <a:xfrm>
            <a:off x="2718205" y="2323384"/>
            <a:ext cx="6535995" cy="904864"/>
          </a:xfrm>
          <a:prstGeom prst="rect">
            <a:avLst/>
          </a:prstGeom>
        </p:spPr>
      </p:pic>
      <p:sp>
        <p:nvSpPr>
          <p:cNvPr id="10" name="Rectangle: Rounded Corners 9">
            <a:extLst>
              <a:ext uri="{FF2B5EF4-FFF2-40B4-BE49-F238E27FC236}">
                <a16:creationId xmlns:a16="http://schemas.microsoft.com/office/drawing/2014/main" id="{072D3073-BE02-5C9E-A994-48CEC3B2A9D4}"/>
              </a:ext>
            </a:extLst>
          </p:cNvPr>
          <p:cNvSpPr/>
          <p:nvPr/>
        </p:nvSpPr>
        <p:spPr>
          <a:xfrm>
            <a:off x="2868227" y="2576936"/>
            <a:ext cx="6216139" cy="286281"/>
          </a:xfrm>
          <a:prstGeom prst="roundRect">
            <a:avLst/>
          </a:prstGeom>
          <a:solidFill>
            <a:schemeClr val="accent4">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2" name="Content Placeholder 2">
            <a:extLst>
              <a:ext uri="{FF2B5EF4-FFF2-40B4-BE49-F238E27FC236}">
                <a16:creationId xmlns:a16="http://schemas.microsoft.com/office/drawing/2014/main" id="{2E78867E-CC74-A9D1-E381-01A39A5894DF}"/>
              </a:ext>
            </a:extLst>
          </p:cNvPr>
          <p:cNvSpPr txBox="1">
            <a:spLocks/>
          </p:cNvSpPr>
          <p:nvPr/>
        </p:nvSpPr>
        <p:spPr>
          <a:xfrm>
            <a:off x="519942" y="3684245"/>
            <a:ext cx="11377195" cy="5616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Font typeface="Arial" panose="020B0604020202020204" pitchFamily="34" charset="0"/>
              <a:buNone/>
            </a:pPr>
            <a:r>
              <a:rPr lang="en-US" sz="1500" dirty="0">
                <a:latin typeface="Comic Sans MS" panose="030F0702030302020204" pitchFamily="66" charset="0"/>
              </a:rPr>
              <a:t>Activation layers in CNNs introduce non-linear properties to the network, crucial for learning complex patterns beyond the capabilities of linear operations.</a:t>
            </a:r>
          </a:p>
        </p:txBody>
      </p:sp>
      <p:sp>
        <p:nvSpPr>
          <p:cNvPr id="13" name="TextBox 12">
            <a:extLst>
              <a:ext uri="{FF2B5EF4-FFF2-40B4-BE49-F238E27FC236}">
                <a16:creationId xmlns:a16="http://schemas.microsoft.com/office/drawing/2014/main" id="{9E36F8A5-8609-4E41-552A-C2EB3D1675F2}"/>
              </a:ext>
            </a:extLst>
          </p:cNvPr>
          <p:cNvSpPr txBox="1"/>
          <p:nvPr/>
        </p:nvSpPr>
        <p:spPr>
          <a:xfrm>
            <a:off x="519943" y="3316808"/>
            <a:ext cx="4013432" cy="400110"/>
          </a:xfrm>
          <a:prstGeom prst="rect">
            <a:avLst/>
          </a:prstGeom>
          <a:noFill/>
        </p:spPr>
        <p:txBody>
          <a:bodyPr wrap="square">
            <a:spAutoFit/>
          </a:bodyPr>
          <a:lstStyle/>
          <a:p>
            <a:r>
              <a:rPr lang="en-US" sz="2000" dirty="0">
                <a:solidFill>
                  <a:schemeClr val="tx2">
                    <a:lumMod val="75000"/>
                    <a:lumOff val="25000"/>
                  </a:schemeClr>
                </a:solidFill>
                <a:latin typeface="Aharoni" panose="02010803020104030203" pitchFamily="2" charset="-79"/>
                <a:cs typeface="Aharoni" panose="02010803020104030203" pitchFamily="2" charset="-79"/>
              </a:rPr>
              <a:t>Activation Function:</a:t>
            </a:r>
          </a:p>
        </p:txBody>
      </p:sp>
      <p:sp>
        <p:nvSpPr>
          <p:cNvPr id="16" name="Content Placeholder 2">
            <a:extLst>
              <a:ext uri="{FF2B5EF4-FFF2-40B4-BE49-F238E27FC236}">
                <a16:creationId xmlns:a16="http://schemas.microsoft.com/office/drawing/2014/main" id="{C28EFAEF-3040-AD56-E8D2-876E51A29ACB}"/>
              </a:ext>
            </a:extLst>
          </p:cNvPr>
          <p:cNvSpPr txBox="1">
            <a:spLocks/>
          </p:cNvSpPr>
          <p:nvPr/>
        </p:nvSpPr>
        <p:spPr>
          <a:xfrm>
            <a:off x="277405" y="5005879"/>
            <a:ext cx="2036137" cy="15786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Font typeface="Arial" panose="020B0604020202020204" pitchFamily="34" charset="0"/>
              <a:buNone/>
            </a:pPr>
            <a:r>
              <a:rPr lang="en-US" sz="1500" dirty="0">
                <a:latin typeface="Comic Sans MS" panose="030F0702030302020204" pitchFamily="66" charset="0"/>
              </a:rPr>
              <a:t>Sigmoid: Useful for binary classification problems.</a:t>
            </a:r>
          </a:p>
        </p:txBody>
      </p:sp>
      <p:pic>
        <p:nvPicPr>
          <p:cNvPr id="17" name="Picture 16" descr="A graph of a function&#10;&#10;Description automatically generated">
            <a:extLst>
              <a:ext uri="{FF2B5EF4-FFF2-40B4-BE49-F238E27FC236}">
                <a16:creationId xmlns:a16="http://schemas.microsoft.com/office/drawing/2014/main" id="{93255D53-7103-06CB-DC31-2C63E8393B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8239" y="4162041"/>
            <a:ext cx="3090383" cy="2678332"/>
          </a:xfrm>
          <a:prstGeom prst="rect">
            <a:avLst/>
          </a:prstGeom>
        </p:spPr>
      </p:pic>
      <p:pic>
        <p:nvPicPr>
          <p:cNvPr id="18" name="Picture 17" descr="A graph with a line&#10;&#10;Description automatically generated">
            <a:extLst>
              <a:ext uri="{FF2B5EF4-FFF2-40B4-BE49-F238E27FC236}">
                <a16:creationId xmlns:a16="http://schemas.microsoft.com/office/drawing/2014/main" id="{424EDC75-EE17-4486-2304-FCF6F1F1CA9A}"/>
              </a:ext>
            </a:extLst>
          </p:cNvPr>
          <p:cNvPicPr>
            <a:picLocks noChangeAspect="1"/>
          </p:cNvPicPr>
          <p:nvPr/>
        </p:nvPicPr>
        <p:blipFill rotWithShape="1">
          <a:blip r:embed="rId5">
            <a:extLst>
              <a:ext uri="{28A0092B-C50C-407E-A947-70E740481C1C}">
                <a14:useLocalDpi xmlns:a14="http://schemas.microsoft.com/office/drawing/2010/main" val="0"/>
              </a:ext>
            </a:extLst>
          </a:blip>
          <a:srcRect t="11434"/>
          <a:stretch/>
        </p:blipFill>
        <p:spPr>
          <a:xfrm>
            <a:off x="2424434" y="4613349"/>
            <a:ext cx="3341201" cy="2219403"/>
          </a:xfrm>
          <a:prstGeom prst="rect">
            <a:avLst/>
          </a:prstGeom>
        </p:spPr>
      </p:pic>
      <p:sp>
        <p:nvSpPr>
          <p:cNvPr id="19" name="Content Placeholder 2">
            <a:extLst>
              <a:ext uri="{FF2B5EF4-FFF2-40B4-BE49-F238E27FC236}">
                <a16:creationId xmlns:a16="http://schemas.microsoft.com/office/drawing/2014/main" id="{75A275D9-9AA3-E93E-6D7C-1BD629CB7FDD}"/>
              </a:ext>
            </a:extLst>
          </p:cNvPr>
          <p:cNvSpPr txBox="1">
            <a:spLocks/>
          </p:cNvSpPr>
          <p:nvPr/>
        </p:nvSpPr>
        <p:spPr>
          <a:xfrm>
            <a:off x="5876528" y="4967974"/>
            <a:ext cx="3090383" cy="1483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Font typeface="Arial" panose="020B0604020202020204" pitchFamily="34" charset="0"/>
              <a:buNone/>
            </a:pPr>
            <a:r>
              <a:rPr lang="en-US" sz="1500" dirty="0" err="1">
                <a:latin typeface="Comic Sans MS" panose="030F0702030302020204" pitchFamily="66" charset="0"/>
              </a:rPr>
              <a:t>ReLU</a:t>
            </a:r>
            <a:r>
              <a:rPr lang="en-US" sz="1500" dirty="0">
                <a:latin typeface="Comic Sans MS" panose="030F0702030302020204" pitchFamily="66" charset="0"/>
              </a:rPr>
              <a:t> : Helps mitigate the vanishing gradient problem, enabling faster and more effective training. </a:t>
            </a:r>
          </a:p>
        </p:txBody>
      </p:sp>
      <p:sp>
        <p:nvSpPr>
          <p:cNvPr id="2" name="Rectangle 1">
            <a:extLst>
              <a:ext uri="{FF2B5EF4-FFF2-40B4-BE49-F238E27FC236}">
                <a16:creationId xmlns:a16="http://schemas.microsoft.com/office/drawing/2014/main" id="{AA300B52-D317-D3F9-AF03-03DECEA84EEE}"/>
              </a:ext>
            </a:extLst>
          </p:cNvPr>
          <p:cNvSpPr/>
          <p:nvPr/>
        </p:nvSpPr>
        <p:spPr>
          <a:xfrm>
            <a:off x="3436620" y="4652010"/>
            <a:ext cx="1630680" cy="1612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DFF0284-C466-E196-75AC-A78273740F83}"/>
              </a:ext>
            </a:extLst>
          </p:cNvPr>
          <p:cNvSpPr/>
          <p:nvPr/>
        </p:nvSpPr>
        <p:spPr>
          <a:xfrm>
            <a:off x="3599367" y="6677660"/>
            <a:ext cx="896433" cy="1389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806115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A67E16-807E-5BDB-5EA9-A934FFDB242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 y="907"/>
            <a:ext cx="12191980" cy="6856195"/>
          </a:xfrm>
          <a:prstGeom prst="rect">
            <a:avLst/>
          </a:prstGeom>
        </p:spPr>
      </p:pic>
      <p:sp>
        <p:nvSpPr>
          <p:cNvPr id="20" name="Rectangle 19">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1">
            <a:extLst>
              <a:ext uri="{FF2B5EF4-FFF2-40B4-BE49-F238E27FC236}">
                <a16:creationId xmlns:a16="http://schemas.microsoft.com/office/drawing/2014/main" id="{D846E5D1-237F-3E2A-AA6A-31FA0D66352D}"/>
              </a:ext>
            </a:extLst>
          </p:cNvPr>
          <p:cNvSpPr>
            <a:spLocks noGrp="1"/>
          </p:cNvSpPr>
          <p:nvPr>
            <p:ph type="title"/>
          </p:nvPr>
        </p:nvSpPr>
        <p:spPr>
          <a:xfrm>
            <a:off x="273017" y="-2503"/>
            <a:ext cx="10515600" cy="995375"/>
          </a:xfrm>
        </p:spPr>
        <p:txBody>
          <a:bodyPr>
            <a:normAutofit/>
          </a:bodyPr>
          <a:lstStyle/>
          <a:p>
            <a:r>
              <a:rPr lang="en-US" sz="3600" dirty="0">
                <a:latin typeface="Aharoni" panose="02010803020104030203" pitchFamily="2" charset="-79"/>
                <a:cs typeface="Aharoni" panose="02010803020104030203" pitchFamily="2" charset="-79"/>
              </a:rPr>
              <a:t>CNN Layers</a:t>
            </a:r>
          </a:p>
        </p:txBody>
      </p:sp>
      <p:sp>
        <p:nvSpPr>
          <p:cNvPr id="7" name="Content Placeholder 2">
            <a:extLst>
              <a:ext uri="{FF2B5EF4-FFF2-40B4-BE49-F238E27FC236}">
                <a16:creationId xmlns:a16="http://schemas.microsoft.com/office/drawing/2014/main" id="{CFD6FA76-6C2A-C238-9D24-98DC86C79385}"/>
              </a:ext>
            </a:extLst>
          </p:cNvPr>
          <p:cNvSpPr>
            <a:spLocks noGrp="1"/>
          </p:cNvSpPr>
          <p:nvPr>
            <p:ph idx="1"/>
          </p:nvPr>
        </p:nvSpPr>
        <p:spPr>
          <a:xfrm>
            <a:off x="488678" y="1396185"/>
            <a:ext cx="7663435" cy="2278050"/>
          </a:xfrm>
        </p:spPr>
        <p:txBody>
          <a:bodyPr vert="horz" lIns="91440" tIns="45720" rIns="91440" bIns="45720" rtlCol="0" anchor="t">
            <a:normAutofit/>
          </a:bodyPr>
          <a:lstStyle/>
          <a:p>
            <a:pPr marL="0" indent="0" algn="just">
              <a:buNone/>
            </a:pPr>
            <a:r>
              <a:rPr lang="en-US" sz="1600" dirty="0">
                <a:latin typeface="Comic Sans MS"/>
              </a:rPr>
              <a:t>Pooling layers serve to reduce the dimensionality of each feature map while retaining the most significant information. </a:t>
            </a:r>
            <a:r>
              <a:rPr lang="en-US" sz="1600" b="1" dirty="0">
                <a:latin typeface="Comic Sans MS"/>
                <a:ea typeface="+mn-lt"/>
                <a:cs typeface="+mn-lt"/>
              </a:rPr>
              <a:t>Max pooling</a:t>
            </a:r>
            <a:r>
              <a:rPr lang="en-US" sz="1600" dirty="0">
                <a:latin typeface="Comic Sans MS"/>
                <a:ea typeface="+mn-lt"/>
                <a:cs typeface="+mn-lt"/>
              </a:rPr>
              <a:t> operates by applying a filter (e.g., 2x2) with a specific stride (e.g., 2), selecting the maximum value within each region, which emphasizes the most prominent features and provides translation invariance, typically used in the early layers of CNNs. In contrast, </a:t>
            </a:r>
            <a:r>
              <a:rPr lang="en-US" sz="1600" b="1" dirty="0">
                <a:latin typeface="Comic Sans MS"/>
                <a:ea typeface="+mn-lt"/>
                <a:cs typeface="+mn-lt"/>
              </a:rPr>
              <a:t>average pooling</a:t>
            </a:r>
            <a:r>
              <a:rPr lang="en-US" sz="1600" dirty="0">
                <a:latin typeface="Comic Sans MS"/>
                <a:ea typeface="+mn-lt"/>
                <a:cs typeface="+mn-lt"/>
              </a:rPr>
              <a:t> applies the same filter and stride but computes the average value within each region, preserving the overall distribution and smoothing features. This makes it beneficial in later layers or specific applications like Global Average Pooling before fully connected layers.</a:t>
            </a:r>
            <a:endParaRPr lang="en-US" sz="1600" dirty="0">
              <a:latin typeface="Comic Sans MS"/>
            </a:endParaRPr>
          </a:p>
        </p:txBody>
      </p:sp>
      <p:sp>
        <p:nvSpPr>
          <p:cNvPr id="4" name="TextBox 3">
            <a:extLst>
              <a:ext uri="{FF2B5EF4-FFF2-40B4-BE49-F238E27FC236}">
                <a16:creationId xmlns:a16="http://schemas.microsoft.com/office/drawing/2014/main" id="{C121859C-1B4C-0089-8100-5C28F1BCE4BB}"/>
              </a:ext>
            </a:extLst>
          </p:cNvPr>
          <p:cNvSpPr txBox="1"/>
          <p:nvPr/>
        </p:nvSpPr>
        <p:spPr>
          <a:xfrm>
            <a:off x="483876" y="989499"/>
            <a:ext cx="4013432"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E2841">
                    <a:lumMod val="75000"/>
                    <a:lumOff val="25000"/>
                  </a:srgbClr>
                </a:solidFill>
                <a:effectLst/>
                <a:uLnTx/>
                <a:uFillTx/>
                <a:latin typeface="Aharoni" panose="02010803020104030203" pitchFamily="2" charset="-79"/>
                <a:ea typeface="+mn-ea"/>
                <a:cs typeface="Aharoni" panose="02010803020104030203" pitchFamily="2" charset="-79"/>
              </a:rPr>
              <a:t>Pooling Layers:</a:t>
            </a:r>
          </a:p>
        </p:txBody>
      </p:sp>
      <p:pic>
        <p:nvPicPr>
          <p:cNvPr id="2" name="Picture 1" descr="A screenshot of a computer program&#10;&#10;Description automatically generated">
            <a:extLst>
              <a:ext uri="{FF2B5EF4-FFF2-40B4-BE49-F238E27FC236}">
                <a16:creationId xmlns:a16="http://schemas.microsoft.com/office/drawing/2014/main" id="{9444A41A-63B6-B060-4988-3477078EF70C}"/>
              </a:ext>
            </a:extLst>
          </p:cNvPr>
          <p:cNvPicPr>
            <a:picLocks noChangeAspect="1"/>
          </p:cNvPicPr>
          <p:nvPr/>
        </p:nvPicPr>
        <p:blipFill rotWithShape="1">
          <a:blip r:embed="rId4">
            <a:extLst>
              <a:ext uri="{28A0092B-C50C-407E-A947-70E740481C1C}">
                <a14:useLocalDpi xmlns:a14="http://schemas.microsoft.com/office/drawing/2010/main" val="0"/>
              </a:ext>
            </a:extLst>
          </a:blip>
          <a:srcRect t="11228" r="13087" b="76420"/>
          <a:stretch/>
        </p:blipFill>
        <p:spPr>
          <a:xfrm>
            <a:off x="5489075" y="3644134"/>
            <a:ext cx="6535995" cy="904864"/>
          </a:xfrm>
          <a:prstGeom prst="rect">
            <a:avLst/>
          </a:prstGeom>
        </p:spPr>
      </p:pic>
      <p:sp>
        <p:nvSpPr>
          <p:cNvPr id="5" name="Rectangle: Rounded Corners 4">
            <a:extLst>
              <a:ext uri="{FF2B5EF4-FFF2-40B4-BE49-F238E27FC236}">
                <a16:creationId xmlns:a16="http://schemas.microsoft.com/office/drawing/2014/main" id="{63767449-5113-0F0C-00DA-17EC12811EB9}"/>
              </a:ext>
            </a:extLst>
          </p:cNvPr>
          <p:cNvSpPr/>
          <p:nvPr/>
        </p:nvSpPr>
        <p:spPr>
          <a:xfrm>
            <a:off x="5663515" y="4288570"/>
            <a:ext cx="6216139" cy="286281"/>
          </a:xfrm>
          <a:prstGeom prst="roundRect">
            <a:avLst/>
          </a:prstGeom>
          <a:solidFill>
            <a:schemeClr val="accent4">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TextBox 10">
            <a:extLst>
              <a:ext uri="{FF2B5EF4-FFF2-40B4-BE49-F238E27FC236}">
                <a16:creationId xmlns:a16="http://schemas.microsoft.com/office/drawing/2014/main" id="{9E3AB50E-7FF6-DFC4-6EB2-E235F49FA01C}"/>
              </a:ext>
            </a:extLst>
          </p:cNvPr>
          <p:cNvSpPr txBox="1"/>
          <p:nvPr/>
        </p:nvSpPr>
        <p:spPr>
          <a:xfrm>
            <a:off x="483606" y="4226451"/>
            <a:ext cx="4013432"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E2841">
                    <a:lumMod val="75000"/>
                    <a:lumOff val="25000"/>
                  </a:srgbClr>
                </a:solidFill>
                <a:effectLst/>
                <a:uLnTx/>
                <a:uFillTx/>
                <a:latin typeface="Aharoni" panose="02010803020104030203" pitchFamily="2" charset="-79"/>
                <a:ea typeface="+mn-ea"/>
                <a:cs typeface="Aharoni" panose="02010803020104030203" pitchFamily="2" charset="-79"/>
              </a:rPr>
              <a:t>Padding:</a:t>
            </a:r>
          </a:p>
        </p:txBody>
      </p:sp>
      <p:pic>
        <p:nvPicPr>
          <p:cNvPr id="9" name="Picture 8">
            <a:extLst>
              <a:ext uri="{FF2B5EF4-FFF2-40B4-BE49-F238E27FC236}">
                <a16:creationId xmlns:a16="http://schemas.microsoft.com/office/drawing/2014/main" id="{928822E5-2CB4-53E0-89B9-3318571563CF}"/>
              </a:ext>
            </a:extLst>
          </p:cNvPr>
          <p:cNvPicPr>
            <a:picLocks noChangeAspect="1"/>
          </p:cNvPicPr>
          <p:nvPr/>
        </p:nvPicPr>
        <p:blipFill>
          <a:blip r:embed="rId5"/>
          <a:stretch>
            <a:fillRect/>
          </a:stretch>
        </p:blipFill>
        <p:spPr>
          <a:xfrm>
            <a:off x="8145388" y="1250982"/>
            <a:ext cx="3867510" cy="2169977"/>
          </a:xfrm>
          <a:prstGeom prst="rect">
            <a:avLst/>
          </a:prstGeom>
        </p:spPr>
      </p:pic>
      <p:sp>
        <p:nvSpPr>
          <p:cNvPr id="15" name="TextBox 14">
            <a:extLst>
              <a:ext uri="{FF2B5EF4-FFF2-40B4-BE49-F238E27FC236}">
                <a16:creationId xmlns:a16="http://schemas.microsoft.com/office/drawing/2014/main" id="{55715F49-7B25-8B9B-6CB3-901DE0795C21}"/>
              </a:ext>
            </a:extLst>
          </p:cNvPr>
          <p:cNvSpPr txBox="1"/>
          <p:nvPr/>
        </p:nvSpPr>
        <p:spPr>
          <a:xfrm>
            <a:off x="483079" y="4623758"/>
            <a:ext cx="11441501"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mic Sans MS"/>
                <a:ea typeface="+mn-lt"/>
                <a:cs typeface="+mn-lt"/>
              </a:rPr>
              <a:t>Padding is used in CNNs to control the spatial dimensions of output feature maps. Zero padding involves adding extra pixels with a value of zero around the edges of the input feature map to preserve its size and retain edge information. Types of padding include:</a:t>
            </a:r>
          </a:p>
          <a:p>
            <a:pPr marL="0" marR="0" lvl="0" indent="0" algn="l" defTabSz="914400" rtl="0" eaLnBrk="1" fontAlgn="auto" latinLnBrk="0" hangingPunct="1">
              <a:lnSpc>
                <a:spcPct val="100000"/>
              </a:lnSpc>
              <a:spcBef>
                <a:spcPts val="0"/>
              </a:spcBef>
              <a:spcAft>
                <a:spcPts val="0"/>
              </a:spcAft>
              <a:buClrTx/>
              <a:buSzTx/>
              <a:buFont typeface="Arial"/>
              <a:buChar char="•"/>
              <a:tabLst/>
              <a:defRPr/>
            </a:pPr>
            <a:endParaRPr kumimoji="0" lang="en-US" sz="1600" b="0" i="0" u="none" strike="noStrike" kern="1200" cap="none" spc="0" normalizeH="0" baseline="0" noProof="0" dirty="0">
              <a:ln>
                <a:noFill/>
              </a:ln>
              <a:solidFill>
                <a:prstClr val="black"/>
              </a:solidFill>
              <a:effectLst/>
              <a:uLnTx/>
              <a:uFillTx/>
              <a:latin typeface="Comic Sans MS"/>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a:buChar char="•"/>
              <a:tabLst/>
              <a:defRPr/>
            </a:pPr>
            <a:r>
              <a:rPr kumimoji="0" lang="en-US" sz="1600" b="0" i="0" u="none" strike="noStrike" kern="1200" cap="none" spc="0" normalizeH="0" baseline="0" noProof="0" dirty="0">
                <a:ln>
                  <a:noFill/>
                </a:ln>
                <a:solidFill>
                  <a:prstClr val="black"/>
                </a:solidFill>
                <a:effectLst/>
                <a:uLnTx/>
                <a:uFillTx/>
                <a:latin typeface="Comic Sans MS"/>
                <a:ea typeface="+mn-lt"/>
                <a:cs typeface="+mn-lt"/>
              </a:rPr>
              <a:t>Valid Padding: No padding; the output is smaller than the input.</a:t>
            </a:r>
          </a:p>
          <a:p>
            <a:pPr marL="0" marR="0" lvl="0" indent="0" algn="l" defTabSz="914400" rtl="0" eaLnBrk="1" fontAlgn="auto" latinLnBrk="0" hangingPunct="1">
              <a:lnSpc>
                <a:spcPct val="100000"/>
              </a:lnSpc>
              <a:spcBef>
                <a:spcPts val="0"/>
              </a:spcBef>
              <a:spcAft>
                <a:spcPts val="0"/>
              </a:spcAft>
              <a:buClrTx/>
              <a:buSzTx/>
              <a:buFont typeface="Arial"/>
              <a:buChar char="•"/>
              <a:tabLst/>
              <a:defRPr/>
            </a:pPr>
            <a:r>
              <a:rPr kumimoji="0" lang="en-US" sz="1600" b="0" i="0" u="none" strike="noStrike" kern="1200" cap="none" spc="0" normalizeH="0" baseline="0" noProof="0" dirty="0">
                <a:ln>
                  <a:noFill/>
                </a:ln>
                <a:solidFill>
                  <a:prstClr val="black"/>
                </a:solidFill>
                <a:effectLst/>
                <a:uLnTx/>
                <a:uFillTx/>
                <a:latin typeface="Comic Sans MS"/>
                <a:ea typeface="+mn-lt"/>
                <a:cs typeface="+mn-lt"/>
              </a:rPr>
              <a:t>Same Padding: Padding is added to keep the output size the same as the input.</a:t>
            </a:r>
          </a:p>
          <a:p>
            <a:pPr marL="0" marR="0" lvl="0" indent="0" algn="l" defTabSz="914400" rtl="0" eaLnBrk="1" fontAlgn="auto" latinLnBrk="0" hangingPunct="1">
              <a:lnSpc>
                <a:spcPct val="100000"/>
              </a:lnSpc>
              <a:spcBef>
                <a:spcPts val="0"/>
              </a:spcBef>
              <a:spcAft>
                <a:spcPts val="0"/>
              </a:spcAft>
              <a:buClrTx/>
              <a:buSzTx/>
              <a:buFont typeface="Arial"/>
              <a:buChar char="•"/>
              <a:tabLst/>
              <a:defRPr/>
            </a:pPr>
            <a:r>
              <a:rPr kumimoji="0" lang="en-US" sz="1600" b="0" i="0" u="none" strike="noStrike" kern="1200" cap="none" spc="0" normalizeH="0" baseline="0" noProof="0" dirty="0">
                <a:ln>
                  <a:noFill/>
                </a:ln>
                <a:solidFill>
                  <a:prstClr val="black"/>
                </a:solidFill>
                <a:effectLst/>
                <a:uLnTx/>
                <a:uFillTx/>
                <a:latin typeface="Comic Sans MS"/>
                <a:ea typeface="+mn-lt"/>
                <a:cs typeface="+mn-lt"/>
              </a:rPr>
              <a:t>Full Padding: Padding ensures the output is larger than the input, covering all filter positions, including those extending beyond the input boundaries.</a:t>
            </a:r>
            <a:endParaRPr kumimoji="0" lang="en-US" sz="1600" b="0" i="0" u="none" strike="noStrike" kern="1200" cap="none" spc="0" normalizeH="0" baseline="0" noProof="0">
              <a:ln>
                <a:noFill/>
              </a:ln>
              <a:solidFill>
                <a:prstClr val="black"/>
              </a:solidFill>
              <a:effectLst/>
              <a:uLnTx/>
              <a:uFillTx/>
              <a:latin typeface="Comic Sans MS"/>
              <a:ea typeface="+mn-ea"/>
              <a:cs typeface="+mn-cs"/>
            </a:endParaRPr>
          </a:p>
        </p:txBody>
      </p:sp>
    </p:spTree>
    <p:extLst>
      <p:ext uri="{BB962C8B-B14F-4D97-AF65-F5344CB8AC3E}">
        <p14:creationId xmlns:p14="http://schemas.microsoft.com/office/powerpoint/2010/main" val="1922765887"/>
      </p:ext>
    </p:extLst>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7871</TotalTime>
  <Words>4030</Words>
  <Application>Microsoft Office PowerPoint</Application>
  <PresentationFormat>Widescreen</PresentationFormat>
  <Paragraphs>317</Paragraphs>
  <Slides>34</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Meiryo</vt:lpstr>
      <vt:lpstr>Aharoni</vt:lpstr>
      <vt:lpstr>Aptos</vt:lpstr>
      <vt:lpstr>Aptos Display</vt:lpstr>
      <vt:lpstr>Arial</vt:lpstr>
      <vt:lpstr>Calibri</vt:lpstr>
      <vt:lpstr>Comic Sans MS</vt:lpstr>
      <vt:lpstr>Wingdings</vt:lpstr>
      <vt:lpstr>Office Theme</vt:lpstr>
      <vt:lpstr>Facial Emotion Classification for Enhancing Human-Robot Interaction</vt:lpstr>
      <vt:lpstr>The Project Introduction</vt:lpstr>
      <vt:lpstr>PowerPoint Presentation</vt:lpstr>
      <vt:lpstr>Data Preparation</vt:lpstr>
      <vt:lpstr>Data Preparation</vt:lpstr>
      <vt:lpstr>Introduction to CNN</vt:lpstr>
      <vt:lpstr>How CNN Learns</vt:lpstr>
      <vt:lpstr>CNN Layers</vt:lpstr>
      <vt:lpstr>CNN Layers</vt:lpstr>
      <vt:lpstr>CNN Layers</vt:lpstr>
      <vt:lpstr>PowerPoint Presentation</vt:lpstr>
      <vt:lpstr>Training Process</vt:lpstr>
      <vt:lpstr>Training Process</vt:lpstr>
      <vt:lpstr>Training Process</vt:lpstr>
      <vt:lpstr>PowerPoint Presentation</vt:lpstr>
      <vt:lpstr>CNN Layers</vt:lpstr>
      <vt:lpstr>PowerPoint Presentation</vt:lpstr>
      <vt:lpstr>PowerPoint Presentation</vt:lpstr>
      <vt:lpstr>CNN Layers</vt:lpstr>
      <vt:lpstr>Training Process</vt:lpstr>
      <vt:lpstr>PowerPoint Presentation</vt:lpstr>
      <vt:lpstr>PowerPoint Presentation</vt:lpstr>
      <vt:lpstr>Final Results</vt:lpstr>
      <vt:lpstr>PowerPoint Presentation</vt:lpstr>
      <vt:lpstr>PowerPoint Presentation</vt:lpstr>
      <vt:lpstr>PowerPoint Presentation</vt:lpstr>
      <vt:lpstr>Training Process</vt:lpstr>
      <vt:lpstr>PowerPoint Presentation</vt:lpstr>
      <vt:lpstr>PowerPoint Presentation</vt:lpstr>
      <vt:lpstr>PowerPoint Presentation</vt:lpstr>
      <vt:lpstr>PowerPoint Presentation</vt:lpstr>
      <vt:lpstr>PowerPoint Presentation</vt:lpstr>
      <vt:lpstr>PowerPoint Presentation</vt:lpstr>
      <vt:lpstr>Smart Solution Implementation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Seyed Amir Mohamad Hosseini Rad</dc:creator>
  <cp:lastModifiedBy>Seyed Amir Mohamad Hosseini Rad</cp:lastModifiedBy>
  <cp:revision>700</cp:revision>
  <dcterms:created xsi:type="dcterms:W3CDTF">2024-04-04T15:34:27Z</dcterms:created>
  <dcterms:modified xsi:type="dcterms:W3CDTF">2024-06-24T14:11:31Z</dcterms:modified>
</cp:coreProperties>
</file>